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handoutMasterIdLst>
    <p:handoutMasterId r:id="rId33"/>
  </p:handoutMasterIdLst>
  <p:sldIdLst>
    <p:sldId id="277" r:id="rId2"/>
    <p:sldId id="336" r:id="rId3"/>
    <p:sldId id="267" r:id="rId4"/>
    <p:sldId id="268" r:id="rId5"/>
    <p:sldId id="294" r:id="rId6"/>
    <p:sldId id="350" r:id="rId7"/>
    <p:sldId id="351" r:id="rId8"/>
    <p:sldId id="274" r:id="rId9"/>
    <p:sldId id="275" r:id="rId10"/>
    <p:sldId id="319" r:id="rId11"/>
    <p:sldId id="278" r:id="rId12"/>
    <p:sldId id="348" r:id="rId13"/>
    <p:sldId id="292" r:id="rId14"/>
    <p:sldId id="344" r:id="rId15"/>
    <p:sldId id="345" r:id="rId16"/>
    <p:sldId id="353" r:id="rId17"/>
    <p:sldId id="289" r:id="rId18"/>
    <p:sldId id="297" r:id="rId19"/>
    <p:sldId id="295" r:id="rId20"/>
    <p:sldId id="298" r:id="rId21"/>
    <p:sldId id="356" r:id="rId22"/>
    <p:sldId id="341" r:id="rId23"/>
    <p:sldId id="301" r:id="rId24"/>
    <p:sldId id="321" r:id="rId25"/>
    <p:sldId id="302" r:id="rId26"/>
    <p:sldId id="320" r:id="rId27"/>
    <p:sldId id="355" r:id="rId28"/>
    <p:sldId id="354" r:id="rId29"/>
    <p:sldId id="270" r:id="rId30"/>
    <p:sldId id="271" r:id="rId31"/>
  </p:sldIdLst>
  <p:sldSz cx="12188825" cy="6858000"/>
  <p:notesSz cx="6858000" cy="9144000"/>
  <p:custDataLst>
    <p:tags r:id="rId3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65" userDrawn="1">
          <p15:clr>
            <a:srgbClr val="A4A3A4"/>
          </p15:clr>
        </p15:guide>
        <p15:guide id="2" orient="horz" pos="213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09" autoAdjust="0"/>
    <p:restoredTop sz="95838" autoAdjust="0"/>
  </p:normalViewPr>
  <p:slideViewPr>
    <p:cSldViewPr showGuides="1">
      <p:cViewPr varScale="1">
        <p:scale>
          <a:sx n="81" d="100"/>
          <a:sy n="81" d="100"/>
        </p:scale>
        <p:origin x="576" y="-365"/>
      </p:cViewPr>
      <p:guideLst>
        <p:guide pos="3865"/>
        <p:guide orient="horz" pos="2138"/>
      </p:guideLst>
    </p:cSldViewPr>
  </p:slideViewPr>
  <p:outlineViewPr>
    <p:cViewPr>
      <p:scale>
        <a:sx n="33" d="100"/>
        <a:sy n="33" d="100"/>
      </p:scale>
      <p:origin x="0" y="-3197"/>
    </p:cViewPr>
  </p:outlineViewPr>
  <p:notesTextViewPr>
    <p:cViewPr>
      <p:scale>
        <a:sx n="1" d="1"/>
        <a:sy n="1" d="1"/>
      </p:scale>
      <p:origin x="0" y="0"/>
    </p:cViewPr>
  </p:notesTextViewPr>
  <p:notesViewPr>
    <p:cSldViewPr>
      <p:cViewPr varScale="1">
        <p:scale>
          <a:sx n="63" d="100"/>
          <a:sy n="63" d="100"/>
        </p:scale>
        <p:origin x="1986"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4/23/2024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558894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4/23/2024</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1744119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dirty="0">
                <a:solidFill>
                  <a:srgbClr val="282828"/>
                </a:solidFill>
                <a:effectLst/>
                <a:latin typeface="MuseoSans"/>
              </a:rPr>
              <a:t>Hepatocellular Carcinoma (HCC)</a:t>
            </a:r>
            <a:endParaRPr lang="en-IN" dirty="0"/>
          </a:p>
        </p:txBody>
      </p:sp>
      <p:sp>
        <p:nvSpPr>
          <p:cNvPr id="4" name="Slide Number Placeholder 3"/>
          <p:cNvSpPr>
            <a:spLocks noGrp="1"/>
          </p:cNvSpPr>
          <p:nvPr>
            <p:ph type="sldNum" sz="quarter" idx="5"/>
          </p:nvPr>
        </p:nvSpPr>
        <p:spPr/>
        <p:txBody>
          <a:bodyPr/>
          <a:lstStyle/>
          <a:p>
            <a:fld id="{F93199CD-3E1B-4AE6-990F-76F925F5EA9F}" type="slidenum">
              <a:rPr lang="en-IN" smtClean="0"/>
              <a:t>5</a:t>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93199CD-3E1B-4AE6-990F-76F925F5EA9F}" type="slidenum">
              <a:rPr lang="en-IN" smtClean="0"/>
              <a:t>13</a:t>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7B80E-2C60-DF6F-53C9-F70A6C1651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C84175-4C03-3547-3ED7-5C9CA8491F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CC3607-F65B-9A10-6B52-F13A09BDA7C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2910B95-A009-89E0-4527-FC5E3DF9B35C}"/>
              </a:ext>
            </a:extLst>
          </p:cNvPr>
          <p:cNvSpPr>
            <a:spLocks noGrp="1"/>
          </p:cNvSpPr>
          <p:nvPr>
            <p:ph type="sldNum" sz="quarter" idx="5"/>
          </p:nvPr>
        </p:nvSpPr>
        <p:spPr/>
        <p:txBody>
          <a:bodyPr/>
          <a:lstStyle/>
          <a:p>
            <a:fld id="{F93199CD-3E1B-4AE6-990F-76F925F5EA9F}" type="slidenum">
              <a:rPr lang="en-IN" smtClean="0"/>
              <a:t>14</a:t>
            </a:fld>
            <a:endParaRPr lang="en-IN"/>
          </a:p>
        </p:txBody>
      </p:sp>
    </p:spTree>
    <p:extLst>
      <p:ext uri="{BB962C8B-B14F-4D97-AF65-F5344CB8AC3E}">
        <p14:creationId xmlns:p14="http://schemas.microsoft.com/office/powerpoint/2010/main" val="3840052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87189-9F41-5D66-4495-C4D63DFCEB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93BA95-B666-29F6-BF7C-25AE41DDFC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669482-4CA2-5B9A-B922-23B4ADBB1478}"/>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F7558DE-5783-5860-DD70-97FB53A5F7A8}"/>
              </a:ext>
            </a:extLst>
          </p:cNvPr>
          <p:cNvSpPr>
            <a:spLocks noGrp="1"/>
          </p:cNvSpPr>
          <p:nvPr>
            <p:ph type="sldNum" sz="quarter" idx="5"/>
          </p:nvPr>
        </p:nvSpPr>
        <p:spPr/>
        <p:txBody>
          <a:bodyPr/>
          <a:lstStyle/>
          <a:p>
            <a:fld id="{F93199CD-3E1B-4AE6-990F-76F925F5EA9F}" type="slidenum">
              <a:rPr lang="en-IN" smtClean="0"/>
              <a:t>15</a:t>
            </a:fld>
            <a:endParaRPr lang="en-IN"/>
          </a:p>
        </p:txBody>
      </p:sp>
    </p:spTree>
    <p:extLst>
      <p:ext uri="{BB962C8B-B14F-4D97-AF65-F5344CB8AC3E}">
        <p14:creationId xmlns:p14="http://schemas.microsoft.com/office/powerpoint/2010/main" val="357910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93199CD-3E1B-4AE6-990F-76F925F5EA9F}" type="slidenum">
              <a:rPr lang="en-IN" smtClean="0"/>
              <a:t>16</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02018" y="1800147"/>
            <a:ext cx="10991897" cy="1832460"/>
          </a:xfrm>
          <a:noFill/>
          <a:effectLst>
            <a:outerShdw blurRad="50800" dist="38100" dir="2700000" algn="tl" rotWithShape="0">
              <a:prstClr val="black">
                <a:alpha val="40000"/>
              </a:prstClr>
            </a:outerShdw>
          </a:effectLst>
        </p:spPr>
        <p:txBody>
          <a:bodyPr>
            <a:normAutofit/>
          </a:bodyPr>
          <a:lstStyle>
            <a:lvl1pPr algn="l">
              <a:defRPr sz="48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802017" y="3836214"/>
            <a:ext cx="11195450" cy="1832460"/>
          </a:xfrm>
        </p:spPr>
        <p:txBody>
          <a:bodyPr>
            <a:normAutofit/>
          </a:bodyPr>
          <a:lstStyle>
            <a:lvl1pPr marL="0" indent="0" algn="l">
              <a:buNone/>
              <a:defRPr sz="3730" b="0" i="0">
                <a:solidFill>
                  <a:srgbClr val="F2CD44"/>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5930" indent="0" algn="ctr">
              <a:buNone/>
              <a:defRPr>
                <a:solidFill>
                  <a:schemeClr val="tx1">
                    <a:tint val="75000"/>
                  </a:schemeClr>
                </a:solidFill>
              </a:defRPr>
            </a:lvl8pPr>
            <a:lvl9pPr marL="487553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t>‹#›</a:t>
            </a:fld>
            <a:endParaRPr lang="en-US"/>
          </a:p>
        </p:txBody>
      </p:sp>
    </p:spTree>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665"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265"/>
            </a:lvl1pPr>
            <a:lvl2pPr marL="609600" indent="0">
              <a:buNone/>
              <a:defRPr sz="3730"/>
            </a:lvl2pPr>
            <a:lvl3pPr marL="1219200" indent="0">
              <a:buNone/>
              <a:defRPr sz="3200"/>
            </a:lvl3pPr>
            <a:lvl4pPr marL="1828165" indent="0">
              <a:buNone/>
              <a:defRPr sz="2665"/>
            </a:lvl4pPr>
            <a:lvl5pPr marL="2437765" indent="0">
              <a:buNone/>
              <a:defRPr sz="2665"/>
            </a:lvl5pPr>
            <a:lvl6pPr marL="3047365" indent="0">
              <a:buNone/>
              <a:defRPr sz="2665"/>
            </a:lvl6pPr>
            <a:lvl7pPr marL="3656965" indent="0">
              <a:buNone/>
              <a:defRPr sz="2665"/>
            </a:lvl7pPr>
            <a:lvl8pPr marL="4265930" indent="0">
              <a:buNone/>
              <a:defRPr sz="2665"/>
            </a:lvl8pPr>
            <a:lvl9pPr marL="4875530" indent="0">
              <a:buNone/>
              <a:defRPr sz="2665"/>
            </a:lvl9pPr>
          </a:lstStyle>
          <a:p>
            <a:r>
              <a:rPr lang="en-US"/>
              <a:t>Click icon to add picture</a:t>
            </a:r>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865"/>
            </a:lvl1pPr>
            <a:lvl2pPr marL="609600" indent="0">
              <a:buNone/>
              <a:defRPr sz="1600"/>
            </a:lvl2pPr>
            <a:lvl3pPr marL="1219200" indent="0">
              <a:buNone/>
              <a:defRPr sz="1335"/>
            </a:lvl3pPr>
            <a:lvl4pPr marL="1828165" indent="0">
              <a:buNone/>
              <a:defRPr sz="1200"/>
            </a:lvl4pPr>
            <a:lvl5pPr marL="2437765" indent="0">
              <a:buNone/>
              <a:defRPr sz="1200"/>
            </a:lvl5pPr>
            <a:lvl6pPr marL="3047365" indent="0">
              <a:buNone/>
              <a:defRPr sz="1200"/>
            </a:lvl6pPr>
            <a:lvl7pPr marL="3656965" indent="0">
              <a:buNone/>
              <a:defRPr sz="1200"/>
            </a:lvl7pPr>
            <a:lvl8pPr marL="4265930" indent="0">
              <a:buNone/>
              <a:defRPr sz="1200"/>
            </a:lvl8pPr>
            <a:lvl9pPr marL="487553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smtClean="0"/>
              <a:t>4/23/2024</a:t>
            </a:fld>
            <a:endParaRPr lang="en-US"/>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A013F82-EE5E-44EE-A61D-E31C6657F26F}" type="slidenum">
              <a:rPr lang="en-IN" smtClean="0"/>
              <a:t>‹#›</a:t>
            </a:fld>
            <a:endParaRPr lang="en-IN"/>
          </a:p>
        </p:txBody>
      </p:sp>
    </p:spTree>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F41C87-7AD9-4845-A077-840E4A0F3F06}"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spTree>
  </p:cSld>
  <p:clrMapOvr>
    <a:masterClrMapping/>
  </p:clrMapOvr>
  <p:transition spd="slow">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F41C87-7AD9-4845-A077-840E4A0F3F06}"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pic>
        <p:nvPicPr>
          <p:cNvPr id="7" name="Picture 6" descr="E:\websites\free-power-point-templates\2012\logos.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76644" y="3101618"/>
            <a:ext cx="1951204" cy="702615"/>
          </a:xfrm>
          <a:prstGeom prst="rect">
            <a:avLst/>
          </a:prstGeom>
          <a:noFill/>
          <a:ln>
            <a:noFill/>
          </a:ln>
          <a:extLst>
            <a:ext uri="{909E8E84-426E-40DD-AFC4-6F175D3DCCD1}">
              <a14:hiddenFill xmlns:a14="http://schemas.microsoft.com/office/drawing/2010/main">
                <a:solidFill>
                  <a:srgbClr val="FFFFFF"/>
                </a:solidFill>
              </a14:hiddenFill>
            </a:ext>
          </a:extLst>
        </p:spPr>
      </p:pic>
    </p:spTree>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464" y="578507"/>
            <a:ext cx="10991897" cy="814428"/>
          </a:xfrm>
        </p:spPr>
        <p:txBody>
          <a:bodyPr>
            <a:normAutofit/>
          </a:bodyPr>
          <a:lstStyle>
            <a:lvl1pPr algn="l">
              <a:defRPr sz="4800" baseline="0">
                <a:solidFill>
                  <a:srgbClr val="F2CD44"/>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598465" y="1800147"/>
            <a:ext cx="10991897" cy="4682951"/>
          </a:xfrm>
        </p:spPr>
        <p:txBody>
          <a:bodyPr/>
          <a:lstStyle>
            <a:lvl1pPr algn="l">
              <a:defRPr sz="3730">
                <a:solidFill>
                  <a:schemeClr val="bg2">
                    <a:lumMod val="10000"/>
                  </a:schemeClr>
                </a:solidFill>
              </a:defRPr>
            </a:lvl1pPr>
            <a:lvl2pPr algn="l">
              <a:defRPr>
                <a:solidFill>
                  <a:schemeClr val="bg2">
                    <a:lumMod val="10000"/>
                  </a:schemeClr>
                </a:solidFill>
              </a:defRPr>
            </a:lvl2pPr>
            <a:lvl3pPr algn="l">
              <a:defRPr>
                <a:solidFill>
                  <a:schemeClr val="bg2">
                    <a:lumMod val="10000"/>
                  </a:schemeClr>
                </a:solidFill>
              </a:defRPr>
            </a:lvl3pPr>
            <a:lvl4pPr algn="l">
              <a:defRPr>
                <a:solidFill>
                  <a:schemeClr val="bg2">
                    <a:lumMod val="10000"/>
                  </a:schemeClr>
                </a:solidFill>
              </a:defRPr>
            </a:lvl4pPr>
            <a:lvl5pPr algn="l">
              <a:defRPr>
                <a:solidFill>
                  <a:schemeClr val="bg2">
                    <a:lumMod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spTree>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8464" y="578507"/>
            <a:ext cx="8345699" cy="763525"/>
          </a:xfrm>
        </p:spPr>
        <p:txBody>
          <a:bodyPr>
            <a:normAutofit/>
          </a:bodyPr>
          <a:lstStyle>
            <a:lvl1pPr algn="l">
              <a:defRPr sz="4800">
                <a:solidFill>
                  <a:srgbClr val="0070C0"/>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598464" y="1392934"/>
            <a:ext cx="8345701" cy="4681415"/>
          </a:xfrm>
        </p:spPr>
        <p:txBody>
          <a:bodyPr/>
          <a:lstStyle>
            <a:lvl1pPr>
              <a:defRPr sz="3730">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t>‹#›</a:t>
            </a:fld>
            <a:endParaRPr lang="en-US"/>
          </a:p>
        </p:txBody>
      </p:sp>
    </p:spTree>
  </p:cSld>
  <p:clrMapOvr>
    <a:masterClrMapping/>
  </p:clrMapOvr>
  <p:transition spd="slow">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5330" b="1" cap="all"/>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665">
                <a:solidFill>
                  <a:schemeClr val="tx1">
                    <a:tint val="75000"/>
                  </a:schemeClr>
                </a:solidFill>
              </a:defRPr>
            </a:lvl1pPr>
            <a:lvl2pPr marL="609600" indent="0">
              <a:buNone/>
              <a:defRPr sz="2400">
                <a:solidFill>
                  <a:schemeClr val="tx1">
                    <a:tint val="75000"/>
                  </a:schemeClr>
                </a:solidFill>
              </a:defRPr>
            </a:lvl2pPr>
            <a:lvl3pPr marL="1219200" indent="0">
              <a:buNone/>
              <a:defRPr sz="2135">
                <a:solidFill>
                  <a:schemeClr val="tx1">
                    <a:tint val="75000"/>
                  </a:schemeClr>
                </a:solidFill>
              </a:defRPr>
            </a:lvl3pPr>
            <a:lvl4pPr marL="1828165" indent="0">
              <a:buNone/>
              <a:defRPr sz="1865">
                <a:solidFill>
                  <a:schemeClr val="tx1">
                    <a:tint val="75000"/>
                  </a:schemeClr>
                </a:solidFill>
              </a:defRPr>
            </a:lvl4pPr>
            <a:lvl5pPr marL="2437765" indent="0">
              <a:buNone/>
              <a:defRPr sz="1865">
                <a:solidFill>
                  <a:schemeClr val="tx1">
                    <a:tint val="75000"/>
                  </a:schemeClr>
                </a:solidFill>
              </a:defRPr>
            </a:lvl5pPr>
            <a:lvl6pPr marL="3047365" indent="0">
              <a:buNone/>
              <a:defRPr sz="1865">
                <a:solidFill>
                  <a:schemeClr val="tx1">
                    <a:tint val="75000"/>
                  </a:schemeClr>
                </a:solidFill>
              </a:defRPr>
            </a:lvl6pPr>
            <a:lvl7pPr marL="3656965" indent="0">
              <a:buNone/>
              <a:defRPr sz="1865">
                <a:solidFill>
                  <a:schemeClr val="tx1">
                    <a:tint val="75000"/>
                  </a:schemeClr>
                </a:solidFill>
              </a:defRPr>
            </a:lvl7pPr>
            <a:lvl8pPr marL="4265930" indent="0">
              <a:buNone/>
              <a:defRPr sz="1865">
                <a:solidFill>
                  <a:schemeClr val="tx1">
                    <a:tint val="75000"/>
                  </a:schemeClr>
                </a:solidFill>
              </a:defRPr>
            </a:lvl8pPr>
            <a:lvl9pPr marL="4875530" indent="0">
              <a:buNone/>
              <a:defRPr sz="186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spTree>
  </p:cSld>
  <p:clrMapOvr>
    <a:masterClrMapping/>
  </p:clrMapOvr>
  <p:transition spd="slow">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30"/>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30"/>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F41C87-7AD9-4845-A077-840E4A0F3F06}" type="datetimeFigureOut">
              <a:rPr lang="en-US" smtClean="0"/>
              <a:t>4/23/2024</a:t>
            </a:fld>
            <a:endParaRPr lang="en-US"/>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A013F82-EE5E-44EE-A61D-E31C6657F26F}" type="slidenum">
              <a:rPr lang="en-IN" smtClean="0"/>
              <a:t>‹#›</a:t>
            </a:fld>
            <a:endParaRPr lang="en-IN"/>
          </a:p>
        </p:txBody>
      </p:sp>
    </p:spTree>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00241" y="578507"/>
            <a:ext cx="10788343" cy="814427"/>
          </a:xfrm>
        </p:spPr>
        <p:txBody>
          <a:bodyPr>
            <a:normAutofit/>
          </a:bodyPr>
          <a:lstStyle>
            <a:lvl1pPr algn="l">
              <a:defRPr sz="4800" baseline="0">
                <a:solidFill>
                  <a:srgbClr val="F2CD44"/>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Text Placeholder 2"/>
          <p:cNvSpPr>
            <a:spLocks noGrp="1"/>
          </p:cNvSpPr>
          <p:nvPr>
            <p:ph type="body" idx="1"/>
          </p:nvPr>
        </p:nvSpPr>
        <p:spPr>
          <a:xfrm>
            <a:off x="715652" y="2207359"/>
            <a:ext cx="5385514" cy="639763"/>
          </a:xfrm>
        </p:spPr>
        <p:txBody>
          <a:bodyPr anchor="b"/>
          <a:lstStyle>
            <a:lvl1pPr marL="0" indent="0" algn="ctr">
              <a:buNone/>
              <a:defRPr sz="3200" b="1">
                <a:solidFill>
                  <a:schemeClr val="bg2">
                    <a:lumMod val="10000"/>
                  </a:schemeClr>
                </a:solidFill>
              </a:defRPr>
            </a:lvl1pPr>
            <a:lvl2pPr marL="609600" indent="0">
              <a:buNone/>
              <a:defRPr sz="2665" b="1"/>
            </a:lvl2pPr>
            <a:lvl3pPr marL="1219200" indent="0">
              <a:buNone/>
              <a:defRPr sz="2400" b="1"/>
            </a:lvl3pPr>
            <a:lvl4pPr marL="1828165" indent="0">
              <a:buNone/>
              <a:defRPr sz="2135" b="1"/>
            </a:lvl4pPr>
            <a:lvl5pPr marL="2437765" indent="0">
              <a:buNone/>
              <a:defRPr sz="2135" b="1"/>
            </a:lvl5pPr>
            <a:lvl6pPr marL="3047365" indent="0">
              <a:buNone/>
              <a:defRPr sz="2135" b="1"/>
            </a:lvl6pPr>
            <a:lvl7pPr marL="3656965" indent="0">
              <a:buNone/>
              <a:defRPr sz="2135" b="1"/>
            </a:lvl7pPr>
            <a:lvl8pPr marL="4265930" indent="0">
              <a:buNone/>
              <a:defRPr sz="2135" b="1"/>
            </a:lvl8pPr>
            <a:lvl9pPr marL="4875530" indent="0">
              <a:buNone/>
              <a:defRPr sz="2135" b="1"/>
            </a:lvl9pPr>
          </a:lstStyle>
          <a:p>
            <a:pPr lvl="0"/>
            <a:r>
              <a:rPr lang="en-US"/>
              <a:t>Click to edit Master text styles</a:t>
            </a:r>
          </a:p>
        </p:txBody>
      </p:sp>
      <p:sp>
        <p:nvSpPr>
          <p:cNvPr id="4" name="Content Placeholder 3"/>
          <p:cNvSpPr>
            <a:spLocks noGrp="1"/>
          </p:cNvSpPr>
          <p:nvPr>
            <p:ph sz="half" idx="2"/>
          </p:nvPr>
        </p:nvSpPr>
        <p:spPr>
          <a:xfrm>
            <a:off x="715652" y="2837221"/>
            <a:ext cx="5385514" cy="3035059"/>
          </a:xfrm>
        </p:spPr>
        <p:txBody>
          <a:bodyPr/>
          <a:lstStyle>
            <a:lvl1pPr algn="ctr">
              <a:defRPr sz="3200">
                <a:solidFill>
                  <a:schemeClr val="bg2">
                    <a:lumMod val="10000"/>
                  </a:schemeClr>
                </a:solidFill>
              </a:defRPr>
            </a:lvl1pPr>
            <a:lvl2pPr algn="ctr">
              <a:defRPr sz="2665">
                <a:solidFill>
                  <a:schemeClr val="bg2">
                    <a:lumMod val="10000"/>
                  </a:schemeClr>
                </a:solidFill>
              </a:defRPr>
            </a:lvl2pPr>
            <a:lvl3pPr algn="ctr">
              <a:defRPr sz="2400">
                <a:solidFill>
                  <a:schemeClr val="bg2">
                    <a:lumMod val="10000"/>
                  </a:schemeClr>
                </a:solidFill>
              </a:defRPr>
            </a:lvl3pPr>
            <a:lvl4pPr algn="ctr">
              <a:defRPr sz="2135">
                <a:solidFill>
                  <a:schemeClr val="bg2">
                    <a:lumMod val="10000"/>
                  </a:schemeClr>
                </a:solidFill>
              </a:defRPr>
            </a:lvl4pPr>
            <a:lvl5pPr algn="ctr">
              <a:defRPr sz="2135">
                <a:solidFill>
                  <a:schemeClr val="bg2">
                    <a:lumMod val="10000"/>
                  </a:schemeClr>
                </a:solidFill>
              </a:defRPr>
            </a:lvl5pPr>
            <a:lvl6pPr>
              <a:defRPr sz="2135"/>
            </a:lvl6pPr>
            <a:lvl7pPr>
              <a:defRPr sz="2135"/>
            </a:lvl7pPr>
            <a:lvl8pPr>
              <a:defRPr sz="2135"/>
            </a:lvl8pPr>
            <a:lvl9pPr>
              <a:defRPr sz="213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4413" y="2207359"/>
            <a:ext cx="5387630" cy="639763"/>
          </a:xfrm>
        </p:spPr>
        <p:txBody>
          <a:bodyPr anchor="b"/>
          <a:lstStyle>
            <a:lvl1pPr marL="0" indent="0" algn="ctr">
              <a:buNone/>
              <a:defRPr sz="3200" b="1">
                <a:solidFill>
                  <a:schemeClr val="bg2">
                    <a:lumMod val="10000"/>
                  </a:schemeClr>
                </a:solidFill>
              </a:defRPr>
            </a:lvl1pPr>
            <a:lvl2pPr marL="609600" indent="0">
              <a:buNone/>
              <a:defRPr sz="2665" b="1"/>
            </a:lvl2pPr>
            <a:lvl3pPr marL="1219200" indent="0">
              <a:buNone/>
              <a:defRPr sz="2400" b="1"/>
            </a:lvl3pPr>
            <a:lvl4pPr marL="1828165" indent="0">
              <a:buNone/>
              <a:defRPr sz="2135" b="1"/>
            </a:lvl4pPr>
            <a:lvl5pPr marL="2437765" indent="0">
              <a:buNone/>
              <a:defRPr sz="2135" b="1"/>
            </a:lvl5pPr>
            <a:lvl6pPr marL="3047365" indent="0">
              <a:buNone/>
              <a:defRPr sz="2135" b="1"/>
            </a:lvl6pPr>
            <a:lvl7pPr marL="3656965" indent="0">
              <a:buNone/>
              <a:defRPr sz="2135" b="1"/>
            </a:lvl7pPr>
            <a:lvl8pPr marL="4265930" indent="0">
              <a:buNone/>
              <a:defRPr sz="2135" b="1"/>
            </a:lvl8pPr>
            <a:lvl9pPr marL="4875530" indent="0">
              <a:buNone/>
              <a:defRPr sz="2135" b="1"/>
            </a:lvl9pPr>
          </a:lstStyle>
          <a:p>
            <a:pPr lvl="0"/>
            <a:r>
              <a:rPr lang="en-US"/>
              <a:t>Click to edit Master text styles</a:t>
            </a:r>
          </a:p>
        </p:txBody>
      </p:sp>
      <p:sp>
        <p:nvSpPr>
          <p:cNvPr id="6" name="Content Placeholder 5"/>
          <p:cNvSpPr>
            <a:spLocks noGrp="1"/>
          </p:cNvSpPr>
          <p:nvPr>
            <p:ph sz="quarter" idx="4"/>
          </p:nvPr>
        </p:nvSpPr>
        <p:spPr>
          <a:xfrm>
            <a:off x="6094413" y="2837221"/>
            <a:ext cx="5387630" cy="3035059"/>
          </a:xfrm>
        </p:spPr>
        <p:txBody>
          <a:bodyPr/>
          <a:lstStyle>
            <a:lvl1pPr algn="ctr">
              <a:defRPr sz="3200">
                <a:solidFill>
                  <a:schemeClr val="bg2">
                    <a:lumMod val="10000"/>
                  </a:schemeClr>
                </a:solidFill>
              </a:defRPr>
            </a:lvl1pPr>
            <a:lvl2pPr algn="ctr">
              <a:defRPr sz="2665">
                <a:solidFill>
                  <a:schemeClr val="bg2">
                    <a:lumMod val="10000"/>
                  </a:schemeClr>
                </a:solidFill>
              </a:defRPr>
            </a:lvl2pPr>
            <a:lvl3pPr algn="ctr">
              <a:defRPr sz="2400">
                <a:solidFill>
                  <a:schemeClr val="bg2">
                    <a:lumMod val="10000"/>
                  </a:schemeClr>
                </a:solidFill>
              </a:defRPr>
            </a:lvl3pPr>
            <a:lvl4pPr algn="ctr">
              <a:defRPr sz="2135">
                <a:solidFill>
                  <a:schemeClr val="bg2">
                    <a:lumMod val="10000"/>
                  </a:schemeClr>
                </a:solidFill>
              </a:defRPr>
            </a:lvl4pPr>
            <a:lvl5pPr algn="ctr">
              <a:defRPr sz="2135">
                <a:solidFill>
                  <a:schemeClr val="bg2">
                    <a:lumMod val="10000"/>
                  </a:schemeClr>
                </a:solidFill>
              </a:defRPr>
            </a:lvl5pPr>
            <a:lvl6pPr>
              <a:defRPr sz="2135"/>
            </a:lvl6pPr>
            <a:lvl7pPr>
              <a:defRPr sz="2135"/>
            </a:lvl7pPr>
            <a:lvl8pPr>
              <a:defRPr sz="2135"/>
            </a:lvl8pPr>
            <a:lvl9pPr>
              <a:defRPr sz="213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3F41C87-7AD9-4845-A077-840E4A0F3F06}" type="datetimeFigureOut">
              <a:rPr lang="en-US" smtClean="0"/>
              <a:t>4/23/2024</a:t>
            </a:fld>
            <a:endParaRPr lang="en-US"/>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2A013F82-EE5E-44EE-A61D-E31C6657F26F}" type="slidenum">
              <a:rPr lang="en-IN" smtClean="0"/>
              <a:t>‹#›</a:t>
            </a:fld>
            <a:endParaRPr lang="en-IN"/>
          </a:p>
        </p:txBody>
      </p:sp>
    </p:spTree>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3F41C87-7AD9-4845-A077-840E4A0F3F06}" type="datetimeFigureOut">
              <a:rPr lang="en-US" smtClean="0"/>
              <a:t>4/23/2024</a:t>
            </a:fld>
            <a:endParaRPr lang="en-US"/>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A013F82-EE5E-44EE-A61D-E31C6657F26F}" type="slidenum">
              <a:rPr lang="en-IN" smtClean="0"/>
              <a:t>‹#›</a:t>
            </a:fld>
            <a:endParaRPr lang="en-IN"/>
          </a:p>
        </p:txBody>
      </p:sp>
    </p:spTree>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F41C87-7AD9-4845-A077-840E4A0F3F06}" type="datetimeFigureOut">
              <a:rPr lang="en-US" smtClean="0"/>
              <a:t>4/23/2024</a:t>
            </a:fld>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A013F82-EE5E-44EE-A61D-E31C6657F26F}" type="slidenum">
              <a:rPr lang="en-IN" smtClean="0"/>
              <a:t>‹#›</a:t>
            </a:fld>
            <a:endParaRPr lang="en-IN"/>
          </a:p>
        </p:txBody>
      </p:sp>
    </p:spTree>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665"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265"/>
            </a:lvl1pPr>
            <a:lvl2pPr>
              <a:defRPr sz="3730"/>
            </a:lvl2pPr>
            <a:lvl3pPr>
              <a:defRPr sz="3200"/>
            </a:lvl3pPr>
            <a:lvl4pPr>
              <a:defRPr sz="2665"/>
            </a:lvl4pPr>
            <a:lvl5pPr>
              <a:defRPr sz="2665"/>
            </a:lvl5pPr>
            <a:lvl6pPr>
              <a:defRPr sz="2665"/>
            </a:lvl6pPr>
            <a:lvl7pPr>
              <a:defRPr sz="2665"/>
            </a:lvl7pPr>
            <a:lvl8pPr>
              <a:defRPr sz="2665"/>
            </a:lvl8pPr>
            <a:lvl9pPr>
              <a:defRPr sz="266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865"/>
            </a:lvl1pPr>
            <a:lvl2pPr marL="609600" indent="0">
              <a:buNone/>
              <a:defRPr sz="1600"/>
            </a:lvl2pPr>
            <a:lvl3pPr marL="1219200" indent="0">
              <a:buNone/>
              <a:defRPr sz="1335"/>
            </a:lvl3pPr>
            <a:lvl4pPr marL="1828165" indent="0">
              <a:buNone/>
              <a:defRPr sz="1200"/>
            </a:lvl4pPr>
            <a:lvl5pPr marL="2437765" indent="0">
              <a:buNone/>
              <a:defRPr sz="1200"/>
            </a:lvl5pPr>
            <a:lvl6pPr marL="3047365" indent="0">
              <a:buNone/>
              <a:defRPr sz="1200"/>
            </a:lvl6pPr>
            <a:lvl7pPr marL="3656965" indent="0">
              <a:buNone/>
              <a:defRPr sz="1200"/>
            </a:lvl7pPr>
            <a:lvl8pPr marL="4265930" indent="0">
              <a:buNone/>
              <a:defRPr sz="1200"/>
            </a:lvl8pPr>
            <a:lvl9pPr marL="487553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smtClean="0"/>
              <a:t>4/23/2024</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013F82-EE5E-44EE-A61D-E31C6657F26F}" type="slidenum">
              <a:rPr lang="en-IN" smtClean="0"/>
              <a:t>‹#›</a:t>
            </a:fld>
            <a:endParaRPr lang="en-IN"/>
          </a:p>
        </p:txBody>
      </p:sp>
    </p:spTree>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03F41C87-7AD9-4845-A077-840E4A0F3F06}" type="datetimeFigureOut">
              <a:rPr lang="en-US" smtClean="0"/>
              <a:t>4/23/2024</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2A013F82-EE5E-44EE-A61D-E31C6657F26F}" type="slidenum">
              <a:rPr lang="en-US" smtClean="0"/>
              <a:t>‹#›</a:t>
            </a:fld>
            <a:endParaRPr lang="en-US"/>
          </a:p>
        </p:txBody>
      </p:sp>
      <p:sp>
        <p:nvSpPr>
          <p:cNvPr id="7" name="TextBox 6"/>
          <p:cNvSpPr txBox="1"/>
          <p:nvPr/>
        </p:nvSpPr>
        <p:spPr>
          <a:xfrm>
            <a:off x="-12196" y="6951663"/>
            <a:ext cx="11183254" cy="666593"/>
          </a:xfrm>
          <a:prstGeom prst="rect">
            <a:avLst/>
          </a:prstGeom>
          <a:noFill/>
        </p:spPr>
        <p:txBody>
          <a:bodyPr wrap="square" rtlCol="0">
            <a:spAutoFit/>
          </a:bodyPr>
          <a:lstStyle/>
          <a:p>
            <a:r>
              <a:rPr lang="en-US" sz="1865" dirty="0">
                <a:solidFill>
                  <a:schemeClr val="bg1">
                    <a:lumMod val="65000"/>
                  </a:schemeClr>
                </a:solidFill>
              </a:rPr>
              <a:t>This presentation uses a free template provided by FPPT.com</a:t>
            </a:r>
          </a:p>
          <a:p>
            <a:r>
              <a:rPr lang="en-US" sz="1865" dirty="0">
                <a:solidFill>
                  <a:schemeClr val="bg1">
                    <a:lumMod val="65000"/>
                  </a:schemeClr>
                </a:solidFill>
              </a:rPr>
              <a:t>www.free-power-point-templates.com</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slow">
    <p:cover/>
  </p:transition>
  <p:txStyles>
    <p:titleStyle>
      <a:lvl1pPr algn="ctr" defTabSz="1219200"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0" kern="1200">
          <a:solidFill>
            <a:schemeClr val="tx1"/>
          </a:solidFill>
          <a:latin typeface="+mn-lt"/>
          <a:ea typeface="+mn-ea"/>
          <a:cs typeface="+mn-cs"/>
        </a:defRPr>
      </a:lvl2pPr>
      <a:lvl3pPr marL="1523365"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2965"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2565"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165"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113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073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033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165" algn="l" defTabSz="1219200" rtl="0" eaLnBrk="1" latinLnBrk="0" hangingPunct="1">
        <a:defRPr sz="2400" kern="1200">
          <a:solidFill>
            <a:schemeClr val="tx1"/>
          </a:solidFill>
          <a:latin typeface="+mn-lt"/>
          <a:ea typeface="+mn-ea"/>
          <a:cs typeface="+mn-cs"/>
        </a:defRPr>
      </a:lvl4pPr>
      <a:lvl5pPr marL="2437765" algn="l" defTabSz="1219200" rtl="0" eaLnBrk="1" latinLnBrk="0" hangingPunct="1">
        <a:defRPr sz="2400" kern="1200">
          <a:solidFill>
            <a:schemeClr val="tx1"/>
          </a:solidFill>
          <a:latin typeface="+mn-lt"/>
          <a:ea typeface="+mn-ea"/>
          <a:cs typeface="+mn-cs"/>
        </a:defRPr>
      </a:lvl5pPr>
      <a:lvl6pPr marL="3047365" algn="l" defTabSz="1219200" rtl="0" eaLnBrk="1" latinLnBrk="0" hangingPunct="1">
        <a:defRPr sz="2400" kern="1200">
          <a:solidFill>
            <a:schemeClr val="tx1"/>
          </a:solidFill>
          <a:latin typeface="+mn-lt"/>
          <a:ea typeface="+mn-ea"/>
          <a:cs typeface="+mn-cs"/>
        </a:defRPr>
      </a:lvl6pPr>
      <a:lvl7pPr marL="3656965" algn="l" defTabSz="1219200" rtl="0" eaLnBrk="1" latinLnBrk="0" hangingPunct="1">
        <a:defRPr sz="2400" kern="1200">
          <a:solidFill>
            <a:schemeClr val="tx1"/>
          </a:solidFill>
          <a:latin typeface="+mn-lt"/>
          <a:ea typeface="+mn-ea"/>
          <a:cs typeface="+mn-cs"/>
        </a:defRPr>
      </a:lvl7pPr>
      <a:lvl8pPr marL="4265930" algn="l" defTabSz="1219200" rtl="0" eaLnBrk="1" latinLnBrk="0" hangingPunct="1">
        <a:defRPr sz="2400" kern="1200">
          <a:solidFill>
            <a:schemeClr val="tx1"/>
          </a:solidFill>
          <a:latin typeface="+mn-lt"/>
          <a:ea typeface="+mn-ea"/>
          <a:cs typeface="+mn-cs"/>
        </a:defRPr>
      </a:lvl8pPr>
      <a:lvl9pPr marL="487553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www.webology.org/datacms/articles/20211222042439pmWEB18293.pdf"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89756" y="116632"/>
            <a:ext cx="11521280" cy="1656184"/>
          </a:xfrm>
        </p:spPr>
        <p:txBody>
          <a:bodyPr>
            <a:normAutofit fontScale="90000"/>
          </a:bodyPr>
          <a:lstStyle/>
          <a:p>
            <a:r>
              <a:rPr lang="en-US" sz="3600" b="1" dirty="0">
                <a:latin typeface="Times New Roman" panose="02020603050405020304" pitchFamily="18" charset="0"/>
                <a:cs typeface="Times New Roman" panose="02020603050405020304" pitchFamily="18" charset="0"/>
              </a:rPr>
              <a:t>ANTICIPATING HEPATIC DISORDER THROUGH MACHINE LEARNING CLASSIFICATION TECHNIQUES</a:t>
            </a:r>
          </a:p>
        </p:txBody>
      </p:sp>
      <p:sp>
        <p:nvSpPr>
          <p:cNvPr id="4" name="Subtitle 3"/>
          <p:cNvSpPr>
            <a:spLocks noGrp="1"/>
          </p:cNvSpPr>
          <p:nvPr>
            <p:ph type="subTitle" idx="1"/>
          </p:nvPr>
        </p:nvSpPr>
        <p:spPr>
          <a:xfrm>
            <a:off x="334272" y="1988840"/>
            <a:ext cx="6480220" cy="4320480"/>
          </a:xfrm>
        </p:spPr>
        <p:txBody>
          <a:bodyPr>
            <a:normAutofit fontScale="75000" lnSpcReduction="20000"/>
          </a:bodyPr>
          <a:lstStyle/>
          <a:p>
            <a:r>
              <a:rPr lang="it-IT" sz="3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TEAM MEMBERS:</a:t>
            </a:r>
          </a:p>
          <a:p>
            <a:r>
              <a:rPr lang="it-IT" sz="2700" dirty="0">
                <a:solidFill>
                  <a:schemeClr val="bg1"/>
                </a:solidFill>
                <a:latin typeface="Times New Roman" panose="02020603050405020304" pitchFamily="18" charset="0"/>
                <a:cs typeface="Times New Roman" panose="02020603050405020304" pitchFamily="18" charset="0"/>
              </a:rPr>
              <a:t>G SAI LAKSHMI			20091A05D2</a:t>
            </a:r>
          </a:p>
          <a:p>
            <a:r>
              <a:rPr lang="it-IT" sz="2700" dirty="0">
                <a:solidFill>
                  <a:schemeClr val="bg1"/>
                </a:solidFill>
                <a:latin typeface="Times New Roman" panose="02020603050405020304" pitchFamily="18" charset="0"/>
                <a:cs typeface="Times New Roman" panose="02020603050405020304" pitchFamily="18" charset="0"/>
              </a:rPr>
              <a:t>M GOWTHAMI			20091A0547</a:t>
            </a:r>
          </a:p>
          <a:p>
            <a:r>
              <a:rPr lang="it-IT" sz="2700" dirty="0">
                <a:solidFill>
                  <a:schemeClr val="bg1"/>
                </a:solidFill>
                <a:latin typeface="Times New Roman" panose="02020603050405020304" pitchFamily="18" charset="0"/>
                <a:cs typeface="Times New Roman" panose="02020603050405020304" pitchFamily="18" charset="0"/>
              </a:rPr>
              <a:t>U VENU GOPAL			21095A0516</a:t>
            </a:r>
          </a:p>
          <a:p>
            <a:r>
              <a:rPr lang="it-IT" sz="2700" dirty="0">
                <a:solidFill>
                  <a:schemeClr val="bg1"/>
                </a:solidFill>
                <a:latin typeface="Times New Roman" panose="02020603050405020304" pitchFamily="18" charset="0"/>
                <a:cs typeface="Times New Roman" panose="02020603050405020304" pitchFamily="18" charset="0"/>
              </a:rPr>
              <a:t>P VIGNESH			21095A0518</a:t>
            </a:r>
          </a:p>
          <a:p>
            <a:endParaRPr lang="it-IT" sz="2400" dirty="0">
              <a:solidFill>
                <a:schemeClr val="accent1">
                  <a:lumMod val="40000"/>
                  <a:lumOff val="60000"/>
                </a:schemeClr>
              </a:solidFill>
              <a:latin typeface="Times New Roman" panose="02020603050405020304" pitchFamily="18" charset="0"/>
              <a:cs typeface="Times New Roman" panose="02020603050405020304" pitchFamily="18" charset="0"/>
            </a:endParaRPr>
          </a:p>
          <a:p>
            <a:endParaRPr lang="it-IT" sz="2400" dirty="0">
              <a:solidFill>
                <a:schemeClr val="accent1">
                  <a:lumMod val="40000"/>
                  <a:lumOff val="60000"/>
                </a:schemeClr>
              </a:solidFill>
              <a:latin typeface="Times New Roman" panose="02020603050405020304" pitchFamily="18" charset="0"/>
              <a:cs typeface="Times New Roman" panose="02020603050405020304" pitchFamily="18" charset="0"/>
            </a:endParaRPr>
          </a:p>
          <a:p>
            <a:endParaRPr lang="it-IT" sz="2400" dirty="0">
              <a:solidFill>
                <a:schemeClr val="accent1">
                  <a:lumMod val="40000"/>
                  <a:lumOff val="60000"/>
                </a:schemeClr>
              </a:solidFill>
              <a:latin typeface="Times New Roman" panose="02020603050405020304" pitchFamily="18" charset="0"/>
              <a:cs typeface="Times New Roman" panose="02020603050405020304" pitchFamily="18" charset="0"/>
            </a:endParaRPr>
          </a:p>
          <a:p>
            <a:pPr algn="just"/>
            <a:endParaRPr lang="en-IN" sz="2400" b="1" dirty="0">
              <a:solidFill>
                <a:srgbClr val="FFFF00"/>
              </a:solidFill>
              <a:latin typeface="Times New Roman" panose="02020603050405020304" pitchFamily="18" charset="0"/>
              <a:cs typeface="Times New Roman" panose="02020603050405020304" pitchFamily="18" charset="0"/>
            </a:endParaRPr>
          </a:p>
          <a:p>
            <a:pPr algn="just"/>
            <a:endParaRPr lang="en-IN" sz="2400" b="1" dirty="0">
              <a:solidFill>
                <a:srgbClr val="FFFF00"/>
              </a:solidFill>
              <a:latin typeface="Times New Roman" panose="02020603050405020304" pitchFamily="18" charset="0"/>
              <a:cs typeface="Times New Roman" panose="02020603050405020304" pitchFamily="18" charset="0"/>
            </a:endParaRPr>
          </a:p>
          <a:p>
            <a:pPr algn="just"/>
            <a:r>
              <a:rPr lang="en-IN" sz="2700" b="1" dirty="0">
                <a:solidFill>
                  <a:srgbClr val="FFFF00"/>
                </a:solidFill>
                <a:latin typeface="Times New Roman" panose="02020603050405020304" pitchFamily="18" charset="0"/>
                <a:cs typeface="Times New Roman" panose="02020603050405020304" pitchFamily="18" charset="0"/>
              </a:rPr>
              <a:t>UNDER THE GUIDANCE OF  </a:t>
            </a:r>
          </a:p>
          <a:p>
            <a:pPr algn="just"/>
            <a:r>
              <a:rPr lang="en-IN" sz="2700" b="1" dirty="0">
                <a:solidFill>
                  <a:srgbClr val="FFFF00"/>
                </a:solidFill>
                <a:latin typeface="Times New Roman" panose="02020603050405020304" pitchFamily="18" charset="0"/>
                <a:cs typeface="Times New Roman" panose="02020603050405020304" pitchFamily="18" charset="0"/>
              </a:rPr>
              <a:t>Mrs . S. RUBIA PARVEEN </a:t>
            </a:r>
            <a:r>
              <a:rPr lang="en-IN" sz="1600" b="1" dirty="0">
                <a:solidFill>
                  <a:srgbClr val="FFFF00"/>
                </a:solidFill>
                <a:latin typeface="Times New Roman" panose="02020603050405020304" pitchFamily="18" charset="0"/>
                <a:cs typeface="Times New Roman" panose="02020603050405020304" pitchFamily="18" charset="0"/>
              </a:rPr>
              <a:t>M.Tech</a:t>
            </a:r>
            <a:r>
              <a:rPr lang="en-IN" sz="2100" b="1" dirty="0">
                <a:solidFill>
                  <a:srgbClr val="FFFF00"/>
                </a:solidFill>
                <a:latin typeface="Times New Roman" panose="02020603050405020304" pitchFamily="18" charset="0"/>
                <a:cs typeface="Times New Roman" panose="02020603050405020304" pitchFamily="18" charset="0"/>
              </a:rPr>
              <a:t>.</a:t>
            </a:r>
          </a:p>
          <a:p>
            <a:pPr algn="just"/>
            <a:r>
              <a:rPr lang="en-IN" sz="2400" b="1" dirty="0">
                <a:solidFill>
                  <a:srgbClr val="FFFF00"/>
                </a:solidFill>
                <a:latin typeface="Times New Roman" panose="02020603050405020304" pitchFamily="18" charset="0"/>
                <a:cs typeface="Times New Roman" panose="02020603050405020304" pitchFamily="18" charset="0"/>
              </a:rPr>
              <a:t>Assistant Professor, Department of CSE</a:t>
            </a:r>
            <a:r>
              <a:rPr lang="en-IN" sz="2400" b="1"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	</a:t>
            </a:r>
            <a:r>
              <a:rPr lang="en-IN" sz="1100" dirty="0">
                <a:latin typeface="Times New Roman" panose="02020603050405020304" pitchFamily="18" charset="0"/>
                <a:cs typeface="Times New Roman" panose="02020603050405020304" pitchFamily="18" charset="0"/>
              </a:rPr>
              <a:t>			</a:t>
            </a:r>
            <a:endParaRPr lang="it-IT" sz="2400" b="1" dirty="0">
              <a:solidFill>
                <a:schemeClr val="accent1">
                  <a:lumMod val="40000"/>
                  <a:lumOff val="60000"/>
                </a:schemeClr>
              </a:solidFill>
              <a:latin typeface="Times New Roman" panose="02020603050405020304" pitchFamily="18" charset="0"/>
              <a:cs typeface="Times New Roman" panose="02020603050405020304" pitchFamily="18" charset="0"/>
            </a:endParaRPr>
          </a:p>
          <a:p>
            <a:endParaRPr lang="it-IT" sz="2400" dirty="0">
              <a:solidFill>
                <a:schemeClr val="accent1">
                  <a:lumMod val="40000"/>
                  <a:lumOff val="60000"/>
                </a:schemeClr>
              </a:solidFill>
              <a:latin typeface="Times New Roman" panose="02020603050405020304" pitchFamily="18" charset="0"/>
              <a:cs typeface="Times New Roman" panose="02020603050405020304" pitchFamily="18" charset="0"/>
            </a:endParaRPr>
          </a:p>
          <a:p>
            <a:endParaRPr lang="it-IT" sz="2400" dirty="0">
              <a:solidFill>
                <a:schemeClr val="accent1">
                  <a:lumMod val="40000"/>
                  <a:lumOff val="60000"/>
                </a:schemeClr>
              </a:solidFill>
              <a:latin typeface="Times New Roman" panose="02020603050405020304" pitchFamily="18" charset="0"/>
              <a:cs typeface="Times New Roman" panose="02020603050405020304" pitchFamily="18" charset="0"/>
            </a:endParaRPr>
          </a:p>
          <a:p>
            <a:endParaRPr lang="it-IT" sz="2400" dirty="0">
              <a:solidFill>
                <a:schemeClr val="accent1">
                  <a:lumMod val="40000"/>
                  <a:lumOff val="60000"/>
                </a:schemeClr>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89856" y="2060848"/>
            <a:ext cx="10009112" cy="4392488"/>
          </a:xfrm>
          <a:prstGeom prst="rect">
            <a:avLst/>
          </a:prstGeom>
        </p:spPr>
      </p:pic>
      <p:sp>
        <p:nvSpPr>
          <p:cNvPr id="4" name="Text Box 3"/>
          <p:cNvSpPr txBox="1"/>
          <p:nvPr/>
        </p:nvSpPr>
        <p:spPr>
          <a:xfrm>
            <a:off x="405765" y="692785"/>
            <a:ext cx="7990840" cy="768350"/>
          </a:xfrm>
          <a:prstGeom prst="rect">
            <a:avLst/>
          </a:prstGeom>
          <a:noFill/>
        </p:spPr>
        <p:txBody>
          <a:bodyPr wrap="none" rtlCol="0">
            <a:spAutoFit/>
          </a:bodyPr>
          <a:lstStyle/>
          <a:p>
            <a:r>
              <a:rPr lang="en-IN" altLang="en-US" sz="4400" b="1">
                <a:solidFill>
                  <a:srgbClr val="FFFF00"/>
                </a:solidFill>
                <a:latin typeface="Times New Roman" panose="02020603050405020304" pitchFamily="18" charset="0"/>
                <a:cs typeface="Times New Roman" panose="02020603050405020304" pitchFamily="18" charset="0"/>
              </a:rPr>
              <a:t>PROPOSED METHODOLOGY</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61764" y="188640"/>
            <a:ext cx="10991897" cy="814428"/>
          </a:xfrm>
          <a:prstGeom prst="rect">
            <a:avLst/>
          </a:prstGeom>
        </p:spPr>
        <p:txBody>
          <a:bodyPr>
            <a:noAutofit/>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a:r>
              <a:rPr lang="en-US" sz="4000" b="1" dirty="0">
                <a:solidFill>
                  <a:srgbClr val="FFFF00"/>
                </a:solidFill>
                <a:latin typeface="Times New Roman" panose="02020603050405020304" pitchFamily="18" charset="0"/>
                <a:cs typeface="Times New Roman" panose="02020603050405020304" pitchFamily="18" charset="0"/>
              </a:rPr>
              <a:t>HARDWARE &amp; SOFTWARE REQUIREMENTS</a:t>
            </a:r>
            <a:endParaRPr lang="en-IN" sz="4000"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p:cNvSpPr txBox="1"/>
          <p:nvPr/>
        </p:nvSpPr>
        <p:spPr>
          <a:xfrm>
            <a:off x="250190" y="1700530"/>
            <a:ext cx="11688445" cy="4832985"/>
          </a:xfrm>
          <a:prstGeom prst="rect">
            <a:avLst/>
          </a:prstGeom>
        </p:spPr>
        <p:txBody>
          <a:bodyPr anchor="ctr">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0" kern="1200">
                <a:solidFill>
                  <a:schemeClr val="tx1"/>
                </a:solidFill>
                <a:latin typeface="+mn-lt"/>
                <a:ea typeface="+mn-ea"/>
                <a:cs typeface="+mn-cs"/>
              </a:defRPr>
            </a:lvl2pPr>
            <a:lvl3pPr marL="1523365"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2965"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2565"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165"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113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073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033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35585" marR="3536950" indent="0">
              <a:lnSpc>
                <a:spcPct val="212000"/>
              </a:lnSpc>
              <a:spcAft>
                <a:spcPts val="0"/>
              </a:spcAft>
              <a:buNone/>
            </a:pPr>
            <a:r>
              <a:rPr lang="en-US" sz="2400" b="1" kern="0" dirty="0">
                <a:effectLst/>
                <a:latin typeface="Times New Roman" panose="02020603050405020304" pitchFamily="18" charset="0"/>
                <a:ea typeface="Times New Roman" panose="02020603050405020304" pitchFamily="18" charset="0"/>
              </a:rPr>
              <a:t>HARDWARE</a:t>
            </a:r>
            <a:r>
              <a:rPr lang="en-US" sz="2400" b="1" kern="0" spc="230" dirty="0">
                <a:effectLst/>
                <a:latin typeface="Times New Roman" panose="02020603050405020304" pitchFamily="18" charset="0"/>
                <a:ea typeface="Times New Roman" panose="02020603050405020304" pitchFamily="18" charset="0"/>
              </a:rPr>
              <a:t> </a:t>
            </a:r>
            <a:r>
              <a:rPr lang="en-US" sz="2400" b="1" kern="0" dirty="0">
                <a:effectLst/>
                <a:latin typeface="Times New Roman" panose="02020603050405020304" pitchFamily="18" charset="0"/>
                <a:ea typeface="Times New Roman" panose="02020603050405020304" pitchFamily="18" charset="0"/>
              </a:rPr>
              <a:t>REQUIREMENTS:</a:t>
            </a:r>
            <a:endParaRPr lang="en-IN" sz="2400" b="1" kern="0" dirty="0">
              <a:effectLst/>
              <a:latin typeface="Times New Roman" panose="02020603050405020304" pitchFamily="18" charset="0"/>
              <a:ea typeface="Times New Roman" panose="02020603050405020304" pitchFamily="18" charset="0"/>
            </a:endParaRPr>
          </a:p>
          <a:p>
            <a:pPr marL="0" indent="0">
              <a:spcBef>
                <a:spcPts val="50"/>
              </a:spcBef>
              <a:buNone/>
            </a:pPr>
            <a:r>
              <a:rPr lang="en-US" sz="1800" dirty="0">
                <a:effectLst/>
                <a:latin typeface="Times New Roman" panose="02020603050405020304" pitchFamily="18" charset="0"/>
                <a:ea typeface="Times New Roman" panose="02020603050405020304" pitchFamily="18" charset="0"/>
              </a:rPr>
              <a:t>          </a:t>
            </a:r>
            <a:r>
              <a:rPr lang="en-US" sz="1800" b="1" dirty="0">
                <a:latin typeface="Times New Roman" panose="02020603050405020304" pitchFamily="18" charset="0"/>
                <a:ea typeface="Times New Roman" panose="02020603050405020304" pitchFamily="18" charset="0"/>
              </a:rPr>
              <a:t>Processor</a:t>
            </a:r>
            <a:r>
              <a:rPr lang="en-US" sz="1800" b="1"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       :</a:t>
            </a:r>
            <a:r>
              <a:rPr lang="en-US" sz="1800" spc="40" dirty="0">
                <a:effectLst/>
                <a:latin typeface="Times New Roman" panose="02020603050405020304" pitchFamily="18" charset="0"/>
                <a:ea typeface="Times New Roman" panose="02020603050405020304" pitchFamily="18" charset="0"/>
              </a:rPr>
              <a:t> </a:t>
            </a:r>
            <a:r>
              <a:rPr lang="en-US" sz="1800" spc="40" dirty="0">
                <a:latin typeface="Times New Roman" panose="02020603050405020304" pitchFamily="18" charset="0"/>
                <a:ea typeface="Times New Roman" panose="02020603050405020304" pitchFamily="18" charset="0"/>
              </a:rPr>
              <a:t> Intel Core</a:t>
            </a:r>
            <a:endParaRPr lang="en-IN" sz="1800" dirty="0">
              <a:effectLst/>
              <a:latin typeface="Times New Roman" panose="02020603050405020304" pitchFamily="18" charset="0"/>
              <a:ea typeface="Times New Roman" panose="02020603050405020304" pitchFamily="18" charset="0"/>
            </a:endParaRPr>
          </a:p>
          <a:p>
            <a:pPr marL="0" lvl="0" indent="0">
              <a:spcBef>
                <a:spcPts val="695"/>
              </a:spcBef>
              <a:buSzPts val="1100"/>
              <a:buNone/>
              <a:tabLst>
                <a:tab pos="665480" algn="l"/>
                <a:tab pos="666115" algn="l"/>
                <a:tab pos="1953260" algn="l"/>
              </a:tabLst>
            </a:pPr>
            <a:r>
              <a:rPr lang="en-US" sz="180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Hard</a:t>
            </a:r>
            <a:r>
              <a:rPr lang="en-US" sz="1800" b="1" spc="8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Disk</a:t>
            </a:r>
            <a:r>
              <a:rPr lang="en-US" sz="1800" dirty="0">
                <a:effectLst/>
                <a:latin typeface="Times New Roman" panose="02020603050405020304" pitchFamily="18" charset="0"/>
                <a:ea typeface="Times New Roman" panose="02020603050405020304" pitchFamily="18" charset="0"/>
              </a:rPr>
              <a:t>	:</a:t>
            </a:r>
            <a:r>
              <a:rPr lang="en-US" sz="1800" spc="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40</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GB.</a:t>
            </a:r>
            <a:endParaRPr lang="en-IN" sz="1800" dirty="0">
              <a:effectLst/>
              <a:latin typeface="Times New Roman" panose="02020603050405020304" pitchFamily="18" charset="0"/>
              <a:ea typeface="Times New Roman" panose="02020603050405020304" pitchFamily="18" charset="0"/>
            </a:endParaRPr>
          </a:p>
          <a:p>
            <a:pPr marL="0" lvl="0" indent="0">
              <a:spcBef>
                <a:spcPts val="665"/>
              </a:spcBef>
              <a:buSzPts val="1100"/>
              <a:buNone/>
              <a:tabLst>
                <a:tab pos="665480" algn="l"/>
                <a:tab pos="666115" algn="l"/>
                <a:tab pos="1953895" algn="l"/>
              </a:tabLst>
            </a:pPr>
            <a:r>
              <a:rPr lang="en-US" sz="180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RAM</a:t>
            </a:r>
            <a:r>
              <a:rPr lang="en-US" sz="1800" dirty="0">
                <a:effectLst/>
                <a:latin typeface="Times New Roman" panose="02020603050405020304" pitchFamily="18" charset="0"/>
                <a:ea typeface="Times New Roman" panose="02020603050405020304" pitchFamily="18" charset="0"/>
              </a:rPr>
              <a:t>	:</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8.00 GB</a:t>
            </a:r>
          </a:p>
          <a:p>
            <a:pPr marL="0" lvl="0" indent="0">
              <a:spcBef>
                <a:spcPts val="665"/>
              </a:spcBef>
              <a:buSzPts val="1100"/>
              <a:buNone/>
              <a:tabLst>
                <a:tab pos="665480" algn="l"/>
                <a:tab pos="666115" algn="l"/>
                <a:tab pos="1953895" algn="l"/>
              </a:tabLst>
            </a:pPr>
            <a:endParaRPr lang="en-US" sz="1800" dirty="0">
              <a:effectLst/>
              <a:latin typeface="Times New Roman" panose="02020603050405020304" pitchFamily="18" charset="0"/>
              <a:ea typeface="Times New Roman" panose="02020603050405020304" pitchFamily="18" charset="0"/>
            </a:endParaRPr>
          </a:p>
          <a:p>
            <a:pPr marL="0" lvl="0" indent="0">
              <a:spcBef>
                <a:spcPts val="665"/>
              </a:spcBef>
              <a:buSzPts val="1100"/>
              <a:buNone/>
              <a:tabLst>
                <a:tab pos="665480" algn="l"/>
                <a:tab pos="666115" algn="l"/>
                <a:tab pos="1953895" algn="l"/>
              </a:tabLst>
            </a:pPr>
            <a:r>
              <a:rPr lang="en-IN" altLang="en-US" sz="2400" b="1" kern="0" dirty="0">
                <a:effectLst/>
                <a:latin typeface="Times New Roman" panose="02020603050405020304" pitchFamily="18" charset="0"/>
                <a:ea typeface="Times New Roman" panose="02020603050405020304" pitchFamily="18" charset="0"/>
              </a:rPr>
              <a:t>   </a:t>
            </a:r>
            <a:r>
              <a:rPr lang="en-US" sz="2400" b="1" kern="0" dirty="0">
                <a:effectLst/>
                <a:latin typeface="Times New Roman" panose="02020603050405020304" pitchFamily="18" charset="0"/>
                <a:ea typeface="Times New Roman" panose="02020603050405020304" pitchFamily="18" charset="0"/>
              </a:rPr>
              <a:t>SOFTWARE</a:t>
            </a:r>
            <a:r>
              <a:rPr lang="en-US" sz="2400" b="1" kern="0" spc="155" dirty="0">
                <a:effectLst/>
                <a:latin typeface="Times New Roman" panose="02020603050405020304" pitchFamily="18" charset="0"/>
                <a:ea typeface="Times New Roman" panose="02020603050405020304" pitchFamily="18" charset="0"/>
              </a:rPr>
              <a:t> </a:t>
            </a:r>
            <a:r>
              <a:rPr lang="en-US" sz="2400" b="1" kern="0" dirty="0">
                <a:effectLst/>
                <a:latin typeface="Times New Roman" panose="02020603050405020304" pitchFamily="18" charset="0"/>
                <a:ea typeface="Times New Roman" panose="02020603050405020304" pitchFamily="18" charset="0"/>
              </a:rPr>
              <a:t>REQUIREMENTS:</a:t>
            </a:r>
            <a:r>
              <a:rPr lang="en-US" sz="2400" b="1" dirty="0">
                <a:effectLst/>
                <a:latin typeface="Times New Roman" panose="02020603050405020304" pitchFamily="18" charset="0"/>
                <a:ea typeface="Times New Roman" panose="02020603050405020304" pitchFamily="18" charset="0"/>
              </a:rPr>
              <a:t> </a:t>
            </a:r>
            <a:endParaRPr lang="en-IN" sz="2400" dirty="0">
              <a:effectLst/>
              <a:latin typeface="Times New Roman" panose="02020603050405020304" pitchFamily="18" charset="0"/>
              <a:ea typeface="Times New Roman" panose="02020603050405020304" pitchFamily="18" charset="0"/>
            </a:endParaRPr>
          </a:p>
          <a:p>
            <a:pPr marL="0" lvl="0" indent="0">
              <a:spcBef>
                <a:spcPts val="995"/>
              </a:spcBef>
              <a:spcAft>
                <a:spcPts val="0"/>
              </a:spcAft>
              <a:buSzPts val="1100"/>
              <a:buNone/>
              <a:tabLst>
                <a:tab pos="454660" algn="l"/>
              </a:tabLst>
            </a:pPr>
            <a:r>
              <a:rPr lang="en-US" sz="1800" b="1" dirty="0">
                <a:effectLst/>
                <a:latin typeface="Times New Roman" panose="02020603050405020304" pitchFamily="18" charset="0"/>
                <a:ea typeface="Times New Roman" panose="02020603050405020304" pitchFamily="18" charset="0"/>
              </a:rPr>
              <a:t>       </a:t>
            </a:r>
            <a:r>
              <a:rPr lang="en-IN" altLang="en-US" sz="1800" b="1" dirty="0">
                <a:effectLst/>
                <a:latin typeface="Times New Roman" panose="02020603050405020304" pitchFamily="18" charset="0"/>
                <a:ea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rPr>
              <a:t>Operating</a:t>
            </a:r>
            <a:r>
              <a:rPr lang="en-US" sz="2000" b="1" spc="100" dirty="0">
                <a:effectLst/>
                <a:latin typeface="Times New Roman" panose="02020603050405020304" pitchFamily="18" charset="0"/>
                <a:ea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rPr>
              <a:t>System:</a:t>
            </a:r>
            <a:r>
              <a:rPr lang="en-US" sz="2000" b="1" spc="12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Windows</a:t>
            </a:r>
            <a:r>
              <a:rPr lang="en-US" sz="2000" spc="115" dirty="0">
                <a:effectLst/>
                <a:latin typeface="Times New Roman" panose="02020603050405020304" pitchFamily="18" charset="0"/>
                <a:ea typeface="Times New Roman" panose="02020603050405020304" pitchFamily="18" charset="0"/>
              </a:rPr>
              <a:t> </a:t>
            </a:r>
            <a:r>
              <a:rPr lang="en-IN" sz="2000" spc="115" dirty="0">
                <a:latin typeface="Times New Roman" panose="02020603050405020304" pitchFamily="18" charset="0"/>
                <a:ea typeface="Times New Roman" panose="02020603050405020304" pitchFamily="18" charset="0"/>
              </a:rPr>
              <a:t>10,11..etc</a:t>
            </a:r>
            <a:endParaRPr lang="en-US" sz="2000" spc="115" dirty="0">
              <a:latin typeface="Times New Roman" panose="02020603050405020304" pitchFamily="18" charset="0"/>
              <a:ea typeface="Times New Roman" panose="02020603050405020304" pitchFamily="18" charset="0"/>
            </a:endParaRPr>
          </a:p>
          <a:p>
            <a:pPr marL="0" lvl="0" indent="0">
              <a:spcBef>
                <a:spcPts val="995"/>
              </a:spcBef>
              <a:spcAft>
                <a:spcPts val="0"/>
              </a:spcAft>
              <a:buSzPts val="1100"/>
              <a:buNone/>
              <a:tabLst>
                <a:tab pos="454660" algn="l"/>
              </a:tabLst>
            </a:pPr>
            <a:r>
              <a:rPr lang="en-US" sz="2000" b="1" dirty="0">
                <a:effectLst/>
                <a:latin typeface="Times New Roman" panose="02020603050405020304" pitchFamily="18" charset="0"/>
                <a:ea typeface="Times New Roman" panose="02020603050405020304" pitchFamily="18" charset="0"/>
              </a:rPr>
              <a:t>      </a:t>
            </a:r>
            <a:r>
              <a:rPr lang="en-IN" altLang="en-US" sz="2000" b="1" dirty="0">
                <a:effectLst/>
                <a:latin typeface="Times New Roman" panose="02020603050405020304" pitchFamily="18" charset="0"/>
                <a:ea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rPr>
              <a:t>Coding</a:t>
            </a:r>
            <a:r>
              <a:rPr lang="en-US" sz="2000" b="1" spc="85" dirty="0">
                <a:effectLst/>
                <a:latin typeface="Times New Roman" panose="02020603050405020304" pitchFamily="18" charset="0"/>
                <a:ea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rPr>
              <a:t>Language:</a:t>
            </a:r>
            <a:r>
              <a:rPr lang="en-US" sz="2000" b="1" spc="43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Python</a:t>
            </a:r>
            <a:r>
              <a:rPr lang="en-US" sz="2000" spc="7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3.0 </a:t>
            </a:r>
            <a:r>
              <a:rPr lang="en-US" sz="2000" dirty="0">
                <a:latin typeface="Times New Roman" panose="02020603050405020304" pitchFamily="18" charset="0"/>
                <a:ea typeface="Times New Roman" panose="02020603050405020304" pitchFamily="18" charset="0"/>
              </a:rPr>
              <a:t>and HTML.</a:t>
            </a:r>
            <a:endParaRPr lang="en-US" sz="2000" dirty="0">
              <a:effectLst/>
              <a:latin typeface="Times New Roman" panose="02020603050405020304" pitchFamily="18" charset="0"/>
              <a:ea typeface="Times New Roman" panose="02020603050405020304" pitchFamily="18" charset="0"/>
            </a:endParaRPr>
          </a:p>
          <a:p>
            <a:pPr marL="0" lvl="0" indent="0">
              <a:spcBef>
                <a:spcPts val="995"/>
              </a:spcBef>
              <a:spcAft>
                <a:spcPts val="0"/>
              </a:spcAft>
              <a:buSzPts val="1100"/>
              <a:buNone/>
              <a:tabLst>
                <a:tab pos="454660" algn="l"/>
              </a:tabLst>
            </a:pPr>
            <a:r>
              <a:rPr lang="en-US" sz="2000" b="1" dirty="0">
                <a:latin typeface="Times New Roman" panose="02020603050405020304" pitchFamily="18" charset="0"/>
                <a:ea typeface="Times New Roman" panose="02020603050405020304" pitchFamily="18" charset="0"/>
              </a:rPr>
              <a:t>      </a:t>
            </a:r>
            <a:r>
              <a:rPr lang="en-IN" altLang="en-US" sz="2000" b="1" dirty="0">
                <a:latin typeface="Times New Roman" panose="02020603050405020304" pitchFamily="18" charset="0"/>
                <a:ea typeface="Times New Roman" panose="02020603050405020304" pitchFamily="18" charset="0"/>
              </a:rPr>
              <a:t> </a:t>
            </a:r>
            <a:r>
              <a:rPr lang="en-US" sz="2000" b="1" dirty="0">
                <a:latin typeface="Times New Roman" panose="02020603050405020304" pitchFamily="18" charset="0"/>
                <a:ea typeface="Times New Roman" panose="02020603050405020304" pitchFamily="18" charset="0"/>
              </a:rPr>
              <a:t>Web Application Interface: </a:t>
            </a:r>
            <a:r>
              <a:rPr lang="en-US" sz="2000" dirty="0">
                <a:latin typeface="Times New Roman" panose="02020603050405020304" pitchFamily="18" charset="0"/>
                <a:ea typeface="Times New Roman" panose="02020603050405020304" pitchFamily="18" charset="0"/>
              </a:rPr>
              <a:t>Flask.</a:t>
            </a:r>
            <a:endParaRPr lang="en-IN" sz="2000" dirty="0">
              <a:effectLst/>
              <a:latin typeface="Times New Roman" panose="02020603050405020304" pitchFamily="18" charset="0"/>
              <a:ea typeface="Times New Roman" panose="02020603050405020304" pitchFamily="18" charset="0"/>
            </a:endParaRPr>
          </a:p>
          <a:p>
            <a:pPr marL="0" indent="0" algn="just">
              <a:buNone/>
            </a:pPr>
            <a:endParaRPr lang="en-US" sz="1800" dirty="0">
              <a:latin typeface="Arial" panose="020B0604020202020204" pitchFamily="34" charset="0"/>
              <a:cs typeface="Arial" panose="020B0604020202020204" pitchFamily="34" charset="0"/>
            </a:endParaRPr>
          </a:p>
          <a:p>
            <a:pPr algn="just"/>
            <a:endParaRPr lang="en-IN" sz="1800"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solidFill>
                  <a:srgbClr val="FFFF00"/>
                </a:solidFill>
                <a:latin typeface="Times New Roman" pitchFamily="18" charset="0"/>
                <a:cs typeface="Times New Roman" pitchFamily="18" charset="0"/>
              </a:rPr>
              <a:t>MODULES</a:t>
            </a:r>
          </a:p>
        </p:txBody>
      </p:sp>
      <p:sp>
        <p:nvSpPr>
          <p:cNvPr id="3" name="Content Placeholder 2"/>
          <p:cNvSpPr>
            <a:spLocks noGrp="1"/>
          </p:cNvSpPr>
          <p:nvPr>
            <p:ph idx="1"/>
          </p:nvPr>
        </p:nvSpPr>
        <p:spPr/>
        <p:txBody>
          <a:bodyPr/>
          <a:lstStyle/>
          <a:p>
            <a:r>
              <a:rPr lang="en-IN" sz="2800" dirty="0">
                <a:latin typeface="Times New Roman" pitchFamily="18" charset="0"/>
                <a:cs typeface="Times New Roman" pitchFamily="18" charset="0"/>
              </a:rPr>
              <a:t>Data collection and Pre-Processing</a:t>
            </a:r>
          </a:p>
          <a:p>
            <a:r>
              <a:rPr lang="en-IN" sz="2800" dirty="0">
                <a:latin typeface="Times New Roman" pitchFamily="18" charset="0"/>
                <a:cs typeface="Times New Roman" pitchFamily="18" charset="0"/>
              </a:rPr>
              <a:t>Model Training and Evaluation</a:t>
            </a:r>
          </a:p>
          <a:p>
            <a:r>
              <a:rPr lang="en-IN" sz="2800" dirty="0">
                <a:latin typeface="Times New Roman" pitchFamily="18" charset="0"/>
                <a:cs typeface="Times New Roman" pitchFamily="18" charset="0"/>
              </a:rPr>
              <a:t>Flask Application Development</a:t>
            </a:r>
          </a:p>
        </p:txBody>
      </p:sp>
    </p:spTree>
    <p:extLst>
      <p:ext uri="{BB962C8B-B14F-4D97-AF65-F5344CB8AC3E}">
        <p14:creationId xmlns:p14="http://schemas.microsoft.com/office/powerpoint/2010/main" val="2302577634"/>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598463" y="548680"/>
            <a:ext cx="10991897" cy="814428"/>
          </a:xfrm>
          <a:prstGeom prst="rect">
            <a:avLst/>
          </a:prstGeom>
        </p:spPr>
        <p:txBody>
          <a:bodyPr>
            <a:normAutofit fontScale="97500"/>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a:r>
              <a:rPr lang="en-US" sz="4600" b="1" dirty="0">
                <a:solidFill>
                  <a:srgbClr val="FFFF00"/>
                </a:solidFill>
                <a:latin typeface="Times New Roman" panose="02020603050405020304" pitchFamily="18" charset="0"/>
                <a:cs typeface="Times New Roman" panose="02020603050405020304" pitchFamily="18" charset="0"/>
              </a:rPr>
              <a:t>MODULE SPLIT-UP</a:t>
            </a:r>
            <a:endParaRPr lang="en-IN" sz="4600"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p:cNvSpPr txBox="1"/>
          <p:nvPr/>
        </p:nvSpPr>
        <p:spPr>
          <a:xfrm>
            <a:off x="369775" y="1844824"/>
            <a:ext cx="11053229" cy="4585093"/>
          </a:xfrm>
          <a:prstGeom prst="rect">
            <a:avLst/>
          </a:prstGeom>
        </p:spPr>
        <p:txBody>
          <a:bodyPr>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0" kern="1200">
                <a:solidFill>
                  <a:schemeClr val="tx1"/>
                </a:solidFill>
                <a:latin typeface="+mn-lt"/>
                <a:ea typeface="+mn-ea"/>
                <a:cs typeface="+mn-cs"/>
              </a:defRPr>
            </a:lvl2pPr>
            <a:lvl3pPr marL="1523365"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2965"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2565"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165"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113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073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033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35585" marR="3536950" indent="0">
              <a:spcAft>
                <a:spcPts val="0"/>
              </a:spcAft>
              <a:buNone/>
            </a:pPr>
            <a:r>
              <a:rPr lang="en-US" sz="2400" b="1" kern="0" dirty="0">
                <a:effectLst/>
                <a:latin typeface="Times New Roman" panose="02020603050405020304" pitchFamily="18" charset="0"/>
                <a:ea typeface="Times New Roman" panose="02020603050405020304" pitchFamily="18" charset="0"/>
              </a:rPr>
              <a:t>Data  Collection and Preprocessing :</a:t>
            </a:r>
          </a:p>
          <a:p>
            <a:pPr algn="just"/>
            <a:r>
              <a:rPr lang="en-IN" sz="2400" dirty="0">
                <a:latin typeface="Times New Roman" panose="02020603050405020304" pitchFamily="18" charset="0"/>
                <a:cs typeface="Times New Roman" panose="02020603050405020304" pitchFamily="18" charset="0"/>
              </a:rPr>
              <a:t>It is responsible for gathering relevant medical data such as patient demographics, clinical history, laboratory test results related to liver health.</a:t>
            </a:r>
          </a:p>
          <a:p>
            <a:pPr algn="just"/>
            <a:r>
              <a:rPr lang="en-IN" sz="2400" dirty="0">
                <a:latin typeface="Times New Roman" panose="02020603050405020304" pitchFamily="18" charset="0"/>
                <a:cs typeface="Times New Roman" panose="02020603050405020304" pitchFamily="18" charset="0"/>
              </a:rPr>
              <a:t>It solves cleaning and preprocessing the collected data, which includes handling missing values, encoding categorical variables and scaling numeric features.</a:t>
            </a:r>
          </a:p>
          <a:p>
            <a:pPr algn="just"/>
            <a:r>
              <a:rPr lang="en-IN" sz="2400" dirty="0">
                <a:latin typeface="Times New Roman" panose="02020603050405020304" pitchFamily="18" charset="0"/>
                <a:cs typeface="Times New Roman" panose="02020603050405020304" pitchFamily="18" charset="0"/>
              </a:rPr>
              <a:t>Data preprocessing ensures that the dataset is ready for use by machine learning algorithms, improving the accuracy and effectiveness of the predictive models.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1BB4A2-4CA2-0CBF-62C6-4BBFC30E5F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1BBDA4-4CD4-38E9-F5BF-F46BC3E71DDF}"/>
              </a:ext>
            </a:extLst>
          </p:cNvPr>
          <p:cNvSpPr txBox="1"/>
          <p:nvPr/>
        </p:nvSpPr>
        <p:spPr>
          <a:xfrm>
            <a:off x="598463" y="548680"/>
            <a:ext cx="10991897" cy="814428"/>
          </a:xfrm>
          <a:prstGeom prst="rect">
            <a:avLst/>
          </a:prstGeom>
        </p:spPr>
        <p:txBody>
          <a:bodyPr>
            <a:normAutofit fontScale="97500"/>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a:r>
              <a:rPr lang="en-US" sz="4600" b="1" dirty="0">
                <a:solidFill>
                  <a:srgbClr val="FFFF00"/>
                </a:solidFill>
                <a:latin typeface="Times New Roman" panose="02020603050405020304" pitchFamily="18" charset="0"/>
                <a:cs typeface="Times New Roman" panose="02020603050405020304" pitchFamily="18" charset="0"/>
              </a:rPr>
              <a:t>MODULE SPLIT-UP</a:t>
            </a:r>
            <a:endParaRPr lang="en-IN" sz="4600"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658499F-53CD-2C17-E28B-7F87C109AE80}"/>
              </a:ext>
            </a:extLst>
          </p:cNvPr>
          <p:cNvSpPr txBox="1"/>
          <p:nvPr/>
        </p:nvSpPr>
        <p:spPr>
          <a:xfrm>
            <a:off x="765820" y="1772816"/>
            <a:ext cx="10821129" cy="4725197"/>
          </a:xfrm>
          <a:prstGeom prst="rect">
            <a:avLst/>
          </a:prstGeom>
        </p:spPr>
        <p:txBody>
          <a:bodyPr>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0" kern="1200">
                <a:solidFill>
                  <a:schemeClr val="tx1"/>
                </a:solidFill>
                <a:latin typeface="+mn-lt"/>
                <a:ea typeface="+mn-ea"/>
                <a:cs typeface="+mn-cs"/>
              </a:defRPr>
            </a:lvl2pPr>
            <a:lvl3pPr marL="1523365"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2965"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2565"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165"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113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073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033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indent="0" algn="just">
              <a:buNone/>
            </a:pPr>
            <a:r>
              <a:rPr lang="en-IN" sz="2400" b="1" dirty="0">
                <a:latin typeface="Times New Roman" panose="02020603050405020304" pitchFamily="18" charset="0"/>
                <a:cs typeface="Times New Roman" panose="02020603050405020304" pitchFamily="18" charset="0"/>
              </a:rPr>
              <a:t> Model Training and Evaluation:</a:t>
            </a:r>
          </a:p>
          <a:p>
            <a:pPr algn="just"/>
            <a:r>
              <a:rPr lang="en-IN" sz="2400" dirty="0">
                <a:latin typeface="Times New Roman" panose="02020603050405020304" pitchFamily="18" charset="0"/>
                <a:cs typeface="Times New Roman" panose="02020603050405020304" pitchFamily="18" charset="0"/>
              </a:rPr>
              <a:t>Trains machine learning models on the preprocessing dataset.</a:t>
            </a:r>
          </a:p>
          <a:p>
            <a:pPr algn="just"/>
            <a:r>
              <a:rPr lang="en-IN" sz="2400" dirty="0">
                <a:latin typeface="Times New Roman" panose="02020603050405020304" pitchFamily="18" charset="0"/>
                <a:cs typeface="Times New Roman" panose="02020603050405020304" pitchFamily="18" charset="0"/>
              </a:rPr>
              <a:t>Selects appropriate machine learning algorithms such as Support Vector Machine, K Nearest Neighbouring, Logistic Regression, Random Forest and tuning their hyper parameters to optimize performance.</a:t>
            </a:r>
          </a:p>
          <a:p>
            <a:pPr algn="just"/>
            <a:r>
              <a:rPr lang="en-IN" sz="2400" dirty="0">
                <a:latin typeface="Times New Roman" panose="02020603050405020304" pitchFamily="18" charset="0"/>
                <a:cs typeface="Times New Roman" panose="02020603050405020304" pitchFamily="18" charset="0"/>
              </a:rPr>
              <a:t>Model evaluation is performed using evaluation metrics such as accuracy, precision, recall to assess the performance of trained models and selects the best performing one for deployment.</a:t>
            </a:r>
          </a:p>
        </p:txBody>
      </p:sp>
    </p:spTree>
    <p:extLst>
      <p:ext uri="{BB962C8B-B14F-4D97-AF65-F5344CB8AC3E}">
        <p14:creationId xmlns:p14="http://schemas.microsoft.com/office/powerpoint/2010/main" val="30129375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891ED-90CA-5EA0-D4CD-21729D9A48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DC9E18-B01D-7741-68C5-AD7B2D0A8095}"/>
              </a:ext>
            </a:extLst>
          </p:cNvPr>
          <p:cNvSpPr txBox="1"/>
          <p:nvPr/>
        </p:nvSpPr>
        <p:spPr>
          <a:xfrm>
            <a:off x="598463" y="548680"/>
            <a:ext cx="10991897" cy="814428"/>
          </a:xfrm>
          <a:prstGeom prst="rect">
            <a:avLst/>
          </a:prstGeom>
        </p:spPr>
        <p:txBody>
          <a:bodyPr>
            <a:normAutofit fontScale="97500"/>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a:r>
              <a:rPr lang="en-US" sz="4600" b="1" dirty="0">
                <a:solidFill>
                  <a:srgbClr val="FFFF00"/>
                </a:solidFill>
                <a:latin typeface="Times New Roman" panose="02020603050405020304" pitchFamily="18" charset="0"/>
                <a:cs typeface="Times New Roman" panose="02020603050405020304" pitchFamily="18" charset="0"/>
              </a:rPr>
              <a:t>MODULE SPLIT-UP</a:t>
            </a:r>
            <a:endParaRPr lang="en-IN" sz="4600"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1D0A5E0-25E0-67D7-CA28-5774602CCB34}"/>
              </a:ext>
            </a:extLst>
          </p:cNvPr>
          <p:cNvSpPr txBox="1"/>
          <p:nvPr/>
        </p:nvSpPr>
        <p:spPr>
          <a:xfrm>
            <a:off x="405781" y="1772816"/>
            <a:ext cx="10945216" cy="4725197"/>
          </a:xfrm>
          <a:prstGeom prst="rect">
            <a:avLst/>
          </a:prstGeom>
        </p:spPr>
        <p:txBody>
          <a:bodyPr>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0" kern="1200">
                <a:solidFill>
                  <a:schemeClr val="tx1"/>
                </a:solidFill>
                <a:latin typeface="+mn-lt"/>
                <a:ea typeface="+mn-ea"/>
                <a:cs typeface="+mn-cs"/>
              </a:defRPr>
            </a:lvl2pPr>
            <a:lvl3pPr marL="1523365"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2965"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2565"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165"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113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073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033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indent="0" algn="just">
              <a:buNone/>
            </a:pPr>
            <a:r>
              <a:rPr lang="en-IN" sz="2400" b="1" dirty="0">
                <a:latin typeface="Times New Roman" panose="02020603050405020304" pitchFamily="18" charset="0"/>
                <a:cs typeface="Times New Roman" panose="02020603050405020304" pitchFamily="18" charset="0"/>
              </a:rPr>
              <a:t> Flask Application Development:</a:t>
            </a:r>
          </a:p>
          <a:p>
            <a:pPr algn="just"/>
            <a:r>
              <a:rPr lang="en-IN" sz="2400" dirty="0">
                <a:latin typeface="Times New Roman" panose="02020603050405020304" pitchFamily="18" charset="0"/>
                <a:cs typeface="Times New Roman" panose="02020603050405020304" pitchFamily="18" charset="0"/>
              </a:rPr>
              <a:t>Developing a web application using Flask a python web framework to provide a user-friendly interface for interacting with the predictive models.</a:t>
            </a:r>
          </a:p>
          <a:p>
            <a:pPr algn="just"/>
            <a:r>
              <a:rPr lang="en-IN" sz="2400" dirty="0">
                <a:latin typeface="Times New Roman" panose="02020603050405020304" pitchFamily="18" charset="0"/>
                <a:cs typeface="Times New Roman" panose="02020603050405020304" pitchFamily="18" charset="0"/>
              </a:rPr>
              <a:t>Involves servers to handle user requests, such as submitting patient data for prediction and displaying the prediction results.</a:t>
            </a:r>
          </a:p>
          <a:p>
            <a:pPr algn="just"/>
            <a:r>
              <a:rPr lang="en-IN" sz="2400" dirty="0">
                <a:latin typeface="Times New Roman" panose="02020603050405020304" pitchFamily="18" charset="0"/>
                <a:cs typeface="Times New Roman" panose="02020603050405020304" pitchFamily="18" charset="0"/>
              </a:rPr>
              <a:t>Flask application integrates the trained machine learning model allowing users to input their data and receive predictions for liver disease risk in real time.</a:t>
            </a:r>
          </a:p>
        </p:txBody>
      </p:sp>
    </p:spTree>
    <p:extLst>
      <p:ext uri="{BB962C8B-B14F-4D97-AF65-F5344CB8AC3E}">
        <p14:creationId xmlns:p14="http://schemas.microsoft.com/office/powerpoint/2010/main" val="2834256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598463" y="548680"/>
            <a:ext cx="10991897" cy="814428"/>
          </a:xfrm>
          <a:prstGeom prst="rect">
            <a:avLst/>
          </a:prstGeom>
        </p:spPr>
        <p:txBody>
          <a:bodyPr>
            <a:normAutofit fontScale="97500"/>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a:r>
              <a:rPr lang="en-US" sz="4600" b="1" dirty="0">
                <a:solidFill>
                  <a:srgbClr val="FFFF00"/>
                </a:solidFill>
                <a:latin typeface="Times New Roman" panose="02020603050405020304" pitchFamily="18" charset="0"/>
                <a:cs typeface="Times New Roman" panose="02020603050405020304" pitchFamily="18" charset="0"/>
              </a:rPr>
              <a:t>MODULE SPLIT-UP</a:t>
            </a:r>
            <a:endParaRPr lang="en-IN" sz="4600"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p:cNvSpPr txBox="1"/>
          <p:nvPr/>
        </p:nvSpPr>
        <p:spPr>
          <a:xfrm>
            <a:off x="117748" y="1772816"/>
            <a:ext cx="11737303" cy="4725197"/>
          </a:xfrm>
          <a:prstGeom prst="rect">
            <a:avLst/>
          </a:prstGeom>
        </p:spPr>
        <p:txBody>
          <a:bodyPr>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0" kern="1200">
                <a:solidFill>
                  <a:schemeClr val="tx1"/>
                </a:solidFill>
                <a:latin typeface="+mn-lt"/>
                <a:ea typeface="+mn-ea"/>
                <a:cs typeface="+mn-cs"/>
              </a:defRPr>
            </a:lvl2pPr>
            <a:lvl3pPr marL="1523365"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2965"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2565"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165"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113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073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033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35585" marR="3536950" indent="0">
              <a:lnSpc>
                <a:spcPct val="212000"/>
              </a:lnSpc>
              <a:spcAft>
                <a:spcPts val="0"/>
              </a:spcAft>
              <a:buNone/>
            </a:pPr>
            <a:r>
              <a:rPr lang="en-US" sz="2400" b="1" kern="0" dirty="0">
                <a:effectLst/>
                <a:latin typeface="Times New Roman" panose="02020603050405020304" pitchFamily="18" charset="0"/>
                <a:ea typeface="Times New Roman" panose="02020603050405020304" pitchFamily="18" charset="0"/>
              </a:rPr>
              <a:t>   </a:t>
            </a:r>
            <a:endParaRPr lang="en-US" sz="1800" dirty="0">
              <a:latin typeface="Arial" panose="020B0604020202020204" pitchFamily="34" charset="0"/>
              <a:cs typeface="Arial" panose="020B0604020202020204" pitchFamily="34" charset="0"/>
            </a:endParaRPr>
          </a:p>
          <a:p>
            <a:pPr algn="just"/>
            <a:endParaRPr lang="en-IN" sz="1800" dirty="0">
              <a:latin typeface="Arial" panose="020B0604020202020204" pitchFamily="34" charset="0"/>
              <a:cs typeface="Arial" panose="020B0604020202020204" pitchFamily="34" charset="0"/>
            </a:endParaRPr>
          </a:p>
        </p:txBody>
      </p:sp>
      <p:sp>
        <p:nvSpPr>
          <p:cNvPr id="4" name="TextBox 3"/>
          <p:cNvSpPr txBox="1"/>
          <p:nvPr/>
        </p:nvSpPr>
        <p:spPr>
          <a:xfrm>
            <a:off x="183515" y="1988820"/>
            <a:ext cx="11793855" cy="4092575"/>
          </a:xfrm>
          <a:prstGeom prst="rect">
            <a:avLst/>
          </a:prstGeom>
          <a:noFill/>
        </p:spPr>
        <p:txBody>
          <a:bodyPr wrap="square" rtlCol="0">
            <a:spAutoFit/>
          </a:bodyPr>
          <a:lstStyle/>
          <a:p>
            <a:pPr marL="342900" indent="-342900" algn="just">
              <a:buFont typeface="Arial" panose="020B0604020202020204" pitchFamily="34" charset="0"/>
              <a:buChar char="•"/>
            </a:pPr>
            <a:r>
              <a:rPr lang="en-US" sz="2200" b="1" u="sng" dirty="0">
                <a:latin typeface="Times New Roman" panose="02020603050405020304" pitchFamily="18" charset="0"/>
                <a:cs typeface="Times New Roman" panose="02020603050405020304" pitchFamily="18" charset="0"/>
              </a:rPr>
              <a:t>User:</a:t>
            </a:r>
            <a:r>
              <a:rPr lang="en-US" sz="2200" dirty="0">
                <a:latin typeface="Times New Roman" panose="02020603050405020304" pitchFamily="18" charset="0"/>
                <a:cs typeface="Times New Roman" panose="02020603050405020304" pitchFamily="18" charset="0"/>
              </a:rPr>
              <a:t> </a:t>
            </a:r>
            <a:r>
              <a:rPr lang="en-US" sz="2400" dirty="0">
                <a:solidFill>
                  <a:srgbClr val="252525"/>
                </a:solidFill>
                <a:effectLst/>
                <a:latin typeface="Times New Roman" panose="02020603050405020304" pitchFamily="18" charset="0"/>
                <a:cs typeface="Times New Roman" panose="02020603050405020304" pitchFamily="18" charset="0"/>
              </a:rPr>
              <a:t>The user will register and login into the web application, enter his or her health records according to the attributes asked, and receive the predicted result of whether the user is positive for liver disease or not.</a:t>
            </a:r>
          </a:p>
          <a:p>
            <a:pPr algn="just"/>
            <a:endParaRPr lang="en-US" sz="22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200" b="1" u="sng" dirty="0">
                <a:latin typeface="Times New Roman" panose="02020603050405020304" pitchFamily="18" charset="0"/>
                <a:cs typeface="Times New Roman" panose="02020603050405020304" pitchFamily="18" charset="0"/>
              </a:rPr>
              <a:t>Web application:</a:t>
            </a:r>
            <a:r>
              <a:rPr lang="en-US" sz="22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The web application will check whether the user who signed in to the page is an existing user or not. If not, it will redirect to the registration page. After registration, it will ask for user details and send them to the system. Later, when the system sends the prediction results, it will display them to the user.</a:t>
            </a:r>
          </a:p>
          <a:p>
            <a:pPr algn="just"/>
            <a:endParaRPr lang="en-US"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200" b="1" u="sng" dirty="0">
                <a:latin typeface="Times New Roman" panose="02020603050405020304" pitchFamily="18" charset="0"/>
                <a:cs typeface="Times New Roman" panose="02020603050405020304" pitchFamily="18" charset="0"/>
              </a:rPr>
              <a:t>System: </a:t>
            </a:r>
            <a:r>
              <a:rPr lang="en-US" sz="2400" dirty="0">
                <a:solidFill>
                  <a:srgbClr val="252525"/>
                </a:solidFill>
                <a:effectLst/>
                <a:latin typeface="Times New Roman" panose="02020603050405020304" pitchFamily="18" charset="0"/>
                <a:cs typeface="Times New Roman" panose="02020603050405020304" pitchFamily="18" charset="0"/>
              </a:rPr>
              <a:t>Collects the user data from the web application, predicts the results, and sends them to the web application, where the data is displayed to the user.</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60985" y="548640"/>
            <a:ext cx="11448415" cy="814705"/>
          </a:xfrm>
          <a:prstGeom prst="rect">
            <a:avLst/>
          </a:prstGeom>
        </p:spPr>
        <p:txBody>
          <a:bodyPr>
            <a:noAutofit/>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a:r>
              <a:rPr lang="en-IN" sz="4400" b="1" dirty="0">
                <a:solidFill>
                  <a:srgbClr val="FFFF00"/>
                </a:solidFill>
                <a:latin typeface="Times New Roman" panose="02020603050405020304" pitchFamily="18" charset="0"/>
                <a:cs typeface="Times New Roman" panose="02020603050405020304" pitchFamily="18" charset="0"/>
              </a:rPr>
              <a:t>IMPLEMENTATION PROCESS</a:t>
            </a:r>
            <a:endParaRPr lang="en-IN" sz="4400"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p:cNvSpPr txBox="1"/>
          <p:nvPr/>
        </p:nvSpPr>
        <p:spPr>
          <a:xfrm>
            <a:off x="189503" y="1772816"/>
            <a:ext cx="11737303" cy="4725197"/>
          </a:xfrm>
          <a:prstGeom prst="rect">
            <a:avLst/>
          </a:prstGeom>
        </p:spPr>
        <p:txBody>
          <a:bodyPr>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0" kern="1200">
                <a:solidFill>
                  <a:schemeClr val="tx1"/>
                </a:solidFill>
                <a:latin typeface="+mn-lt"/>
                <a:ea typeface="+mn-ea"/>
                <a:cs typeface="+mn-cs"/>
              </a:defRPr>
            </a:lvl2pPr>
            <a:lvl3pPr marL="1523365"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2965"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2565"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165"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113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073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033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35585" marR="3536950" indent="0">
              <a:lnSpc>
                <a:spcPct val="212000"/>
              </a:lnSpc>
              <a:spcAft>
                <a:spcPts val="0"/>
              </a:spcAft>
              <a:buNone/>
            </a:pPr>
            <a:r>
              <a:rPr lang="en-US" sz="2400" b="1" kern="0" dirty="0">
                <a:effectLst/>
                <a:latin typeface="Times New Roman" panose="02020603050405020304" pitchFamily="18" charset="0"/>
                <a:ea typeface="Times New Roman" panose="02020603050405020304" pitchFamily="18" charset="0"/>
              </a:rPr>
              <a:t>   </a:t>
            </a:r>
            <a:endParaRPr lang="en-US" sz="1800" dirty="0">
              <a:latin typeface="Arial" panose="020B0604020202020204" pitchFamily="34" charset="0"/>
              <a:cs typeface="Arial" panose="020B0604020202020204" pitchFamily="34" charset="0"/>
            </a:endParaRPr>
          </a:p>
          <a:p>
            <a:pPr algn="just"/>
            <a:endParaRPr lang="en-IN" sz="1800" dirty="0">
              <a:latin typeface="Arial" panose="020B0604020202020204" pitchFamily="34" charset="0"/>
              <a:cs typeface="Arial" panose="020B0604020202020204" pitchFamily="34" charset="0"/>
            </a:endParaRPr>
          </a:p>
        </p:txBody>
      </p:sp>
      <p:sp>
        <p:nvSpPr>
          <p:cNvPr id="5" name="TextBox 4"/>
          <p:cNvSpPr txBox="1"/>
          <p:nvPr/>
        </p:nvSpPr>
        <p:spPr>
          <a:xfrm>
            <a:off x="113030" y="1988820"/>
            <a:ext cx="11962130" cy="3753485"/>
          </a:xfrm>
          <a:prstGeom prst="rect">
            <a:avLst/>
          </a:prstGeom>
          <a:noFill/>
        </p:spPr>
        <p:txBody>
          <a:bodyPr wrap="square">
            <a:spAutoFit/>
          </a:bodyPr>
          <a:lstStyle/>
          <a:p>
            <a:pPr indent="0" algn="just">
              <a:buNone/>
            </a:pPr>
            <a:r>
              <a:rPr lang="en-IN" altLang="en-US" sz="2400" b="1" dirty="0">
                <a:latin typeface="Times New Roman" panose="02020603050405020304" pitchFamily="18" charset="0"/>
                <a:ea typeface="Calibri" panose="020F0502020204030204" pitchFamily="34" charset="0"/>
                <a:cs typeface="Times New Roman" panose="02020603050405020304" pitchFamily="18" charset="0"/>
              </a:rPr>
              <a:t>1. </a:t>
            </a:r>
            <a:r>
              <a:rPr lang="en-US" sz="2400" b="1" u="sng" dirty="0">
                <a:latin typeface="Times New Roman" panose="02020603050405020304" pitchFamily="18" charset="0"/>
                <a:ea typeface="Calibri" panose="020F0502020204030204" pitchFamily="34" charset="0"/>
                <a:cs typeface="Times New Roman" panose="02020603050405020304" pitchFamily="18" charset="0"/>
              </a:rPr>
              <a:t>USER:</a:t>
            </a:r>
          </a:p>
          <a:p>
            <a:pPr indent="0" algn="just">
              <a:buNone/>
            </a:pPr>
            <a:endParaRPr lang="en-US" sz="2400" b="1" dirty="0">
              <a:latin typeface="Times New Roman" panose="02020603050405020304" pitchFamily="18" charset="0"/>
              <a:ea typeface="Calibri" panose="020F0502020204030204" pitchFamily="34" charset="0"/>
              <a:cs typeface="Times New Roman" panose="02020603050405020304" pitchFamily="18" charset="0"/>
            </a:endParaRPr>
          </a:p>
          <a:p>
            <a:pPr lvl="1" indent="0" algn="just">
              <a:buFont typeface="+mj-lt"/>
              <a:buNone/>
            </a:pPr>
            <a:r>
              <a:rPr lang="en-IN" altLang="en-US" sz="1900" b="1" dirty="0">
                <a:latin typeface="Times New Roman" panose="02020603050405020304" pitchFamily="18" charset="0"/>
                <a:ea typeface="Calibri" panose="020F0502020204030204" pitchFamily="34" charset="0"/>
                <a:cs typeface="Times New Roman" panose="02020603050405020304" pitchFamily="18" charset="0"/>
              </a:rPr>
              <a:t>1.</a:t>
            </a:r>
            <a:r>
              <a:rPr lang="en-US" sz="1900" b="1" dirty="0">
                <a:latin typeface="Times New Roman" panose="02020603050405020304" pitchFamily="18" charset="0"/>
                <a:ea typeface="Calibri" panose="020F0502020204030204" pitchFamily="34" charset="0"/>
                <a:cs typeface="Times New Roman" panose="02020603050405020304" pitchFamily="18" charset="0"/>
              </a:rPr>
              <a:t>1 </a:t>
            </a:r>
            <a:r>
              <a:rPr lang="en-US" b="1" u="sng" dirty="0">
                <a:latin typeface="Times New Roman" panose="02020603050405020304" pitchFamily="18" charset="0"/>
                <a:cs typeface="Times New Roman" panose="02020603050405020304" pitchFamily="18" charset="0"/>
              </a:rPr>
              <a:t>DATA COLLECTION:</a:t>
            </a:r>
            <a:r>
              <a:rPr lang="en-US" b="1" dirty="0">
                <a:latin typeface="Times New Roman" panose="02020603050405020304" pitchFamily="18" charset="0"/>
                <a:cs typeface="Times New Roman" panose="02020603050405020304" pitchFamily="18" charset="0"/>
              </a:rPr>
              <a:t>  </a:t>
            </a:r>
            <a:r>
              <a:rPr lang="en-IN" altLang="en-US" dirty="0">
                <a:latin typeface="Times New Roman" panose="02020603050405020304" pitchFamily="18" charset="0"/>
                <a:cs typeface="Times New Roman" panose="02020603050405020304" pitchFamily="18" charset="0"/>
              </a:rPr>
              <a:t>The user collects the dataset of Indian Liver Patient Dataset(ILPD) to preprocess and train the model</a:t>
            </a:r>
            <a:r>
              <a:rPr lang="en-US" sz="1900" dirty="0">
                <a:latin typeface="Times New Roman" panose="02020603050405020304" pitchFamily="18" charset="0"/>
                <a:ea typeface="Calibri" panose="020F0502020204030204" pitchFamily="34" charset="0"/>
                <a:cs typeface="Times New Roman" panose="02020603050405020304" pitchFamily="18" charset="0"/>
              </a:rPr>
              <a:t> </a:t>
            </a:r>
          </a:p>
          <a:p>
            <a:pPr lvl="1" algn="just"/>
            <a:endParaRPr lang="en-US" sz="1900" b="1" dirty="0">
              <a:latin typeface="Times New Roman" panose="02020603050405020304" pitchFamily="18" charset="0"/>
              <a:ea typeface="Calibri" panose="020F0502020204030204" pitchFamily="34" charset="0"/>
              <a:cs typeface="Times New Roman" panose="02020603050405020304" pitchFamily="18" charset="0"/>
            </a:endParaRPr>
          </a:p>
          <a:p>
            <a:pPr lvl="1" algn="just"/>
            <a:r>
              <a:rPr lang="en-US" sz="1900" b="1" dirty="0">
                <a:latin typeface="Times New Roman" panose="02020603050405020304" pitchFamily="18" charset="0"/>
                <a:ea typeface="Calibri" panose="020F0502020204030204" pitchFamily="34" charset="0"/>
                <a:cs typeface="Times New Roman" panose="02020603050405020304" pitchFamily="18" charset="0"/>
              </a:rPr>
              <a:t>1.2 </a:t>
            </a:r>
            <a:r>
              <a:rPr lang="en-US" sz="1900" b="1" u="sng" dirty="0">
                <a:latin typeface="Times New Roman" panose="02020603050405020304" pitchFamily="18" charset="0"/>
                <a:ea typeface="Calibri" panose="020F0502020204030204" pitchFamily="34" charset="0"/>
                <a:cs typeface="Times New Roman" panose="02020603050405020304" pitchFamily="18" charset="0"/>
              </a:rPr>
              <a:t>ENTER THE ATTRIBUTES:</a:t>
            </a:r>
            <a:r>
              <a:rPr lang="en-US" sz="1900" b="1" dirty="0">
                <a:latin typeface="Times New Roman" panose="02020603050405020304" pitchFamily="18" charset="0"/>
                <a:ea typeface="Calibri" panose="020F0502020204030204" pitchFamily="34" charset="0"/>
                <a:cs typeface="Times New Roman" panose="02020603050405020304" pitchFamily="18" charset="0"/>
              </a:rPr>
              <a:t> </a:t>
            </a:r>
            <a:r>
              <a:rPr lang="en-US" sz="1900" dirty="0">
                <a:latin typeface="Times New Roman" panose="02020603050405020304" pitchFamily="18" charset="0"/>
                <a:ea typeface="Calibri" panose="020F0502020204030204" pitchFamily="34" charset="0"/>
                <a:cs typeface="Times New Roman" panose="02020603050405020304" pitchFamily="18" charset="0"/>
              </a:rPr>
              <a:t>The user enters the required attributes mentioned in the web page.</a:t>
            </a:r>
          </a:p>
          <a:p>
            <a:pPr lvl="1" algn="just"/>
            <a:endParaRPr lang="en-US" sz="1900" dirty="0">
              <a:latin typeface="Times New Roman" panose="02020603050405020304" pitchFamily="18" charset="0"/>
              <a:ea typeface="Calibri" panose="020F0502020204030204" pitchFamily="34" charset="0"/>
              <a:cs typeface="Times New Roman" panose="02020603050405020304" pitchFamily="18" charset="0"/>
            </a:endParaRPr>
          </a:p>
          <a:p>
            <a:pPr lvl="1" algn="just"/>
            <a:r>
              <a:rPr lang="en-US" sz="1900" b="1" dirty="0">
                <a:latin typeface="Times New Roman" panose="02020603050405020304" pitchFamily="18" charset="0"/>
                <a:ea typeface="Calibri" panose="020F0502020204030204" pitchFamily="34" charset="0"/>
                <a:cs typeface="Times New Roman" panose="02020603050405020304" pitchFamily="18" charset="0"/>
              </a:rPr>
              <a:t>1.3 </a:t>
            </a:r>
            <a:r>
              <a:rPr lang="en-US" sz="1900" b="1" u="sng" dirty="0">
                <a:latin typeface="Times New Roman" panose="02020603050405020304" pitchFamily="18" charset="0"/>
                <a:ea typeface="Calibri" panose="020F0502020204030204" pitchFamily="34" charset="0"/>
                <a:cs typeface="Times New Roman" panose="02020603050405020304" pitchFamily="18" charset="0"/>
              </a:rPr>
              <a:t>CHECK</a:t>
            </a:r>
            <a:r>
              <a:rPr lang="en-IN" altLang="en-US" sz="1900" b="1" u="sng" dirty="0">
                <a:latin typeface="Times New Roman" panose="02020603050405020304" pitchFamily="18" charset="0"/>
                <a:ea typeface="Calibri" panose="020F0502020204030204" pitchFamily="34" charset="0"/>
                <a:cs typeface="Times New Roman" panose="02020603050405020304" pitchFamily="18" charset="0"/>
              </a:rPr>
              <a:t>ING</a:t>
            </a:r>
            <a:r>
              <a:rPr lang="en-US" sz="1900" b="1" u="sng" dirty="0">
                <a:latin typeface="Times New Roman" panose="02020603050405020304" pitchFamily="18" charset="0"/>
                <a:ea typeface="Calibri" panose="020F0502020204030204" pitchFamily="34" charset="0"/>
                <a:cs typeface="Times New Roman" panose="02020603050405020304" pitchFamily="18" charset="0"/>
              </a:rPr>
              <a:t> VALUES:</a:t>
            </a:r>
            <a:r>
              <a:rPr lang="en-US" sz="1900" u="sng" dirty="0">
                <a:latin typeface="Times New Roman" panose="02020603050405020304" pitchFamily="18" charset="0"/>
                <a:ea typeface="Calibri" panose="020F0502020204030204" pitchFamily="34" charset="0"/>
                <a:cs typeface="Times New Roman" panose="02020603050405020304" pitchFamily="18" charset="0"/>
              </a:rPr>
              <a:t> </a:t>
            </a:r>
            <a:r>
              <a:rPr lang="en-US" sz="1900" dirty="0">
                <a:latin typeface="Times New Roman" panose="02020603050405020304" pitchFamily="18" charset="0"/>
                <a:ea typeface="Calibri" panose="020F0502020204030204" pitchFamily="34" charset="0"/>
                <a:cs typeface="Times New Roman" panose="02020603050405020304" pitchFamily="18" charset="0"/>
              </a:rPr>
              <a:t>User checks whether all the values entered correctly or not</a:t>
            </a:r>
            <a:r>
              <a:rPr lang="en-IN" altLang="en-US" sz="1900" dirty="0">
                <a:latin typeface="Times New Roman" panose="02020603050405020304" pitchFamily="18" charset="0"/>
                <a:ea typeface="Calibri" panose="020F0502020204030204" pitchFamily="34" charset="0"/>
                <a:cs typeface="Times New Roman" panose="02020603050405020304" pitchFamily="18" charset="0"/>
              </a:rPr>
              <a:t>.</a:t>
            </a:r>
            <a:endParaRPr lang="en-US" sz="1900" dirty="0">
              <a:latin typeface="Times New Roman" panose="02020603050405020304" pitchFamily="18" charset="0"/>
              <a:ea typeface="Calibri" panose="020F0502020204030204" pitchFamily="34" charset="0"/>
              <a:cs typeface="Times New Roman" panose="02020603050405020304" pitchFamily="18" charset="0"/>
            </a:endParaRPr>
          </a:p>
          <a:p>
            <a:pPr lvl="1" algn="just"/>
            <a:endParaRPr lang="en-US" sz="1900" b="1" dirty="0">
              <a:latin typeface="Times New Roman" panose="02020603050405020304" pitchFamily="18" charset="0"/>
              <a:ea typeface="Calibri" panose="020F0502020204030204" pitchFamily="34" charset="0"/>
              <a:cs typeface="Times New Roman" panose="02020603050405020304" pitchFamily="18" charset="0"/>
            </a:endParaRPr>
          </a:p>
          <a:p>
            <a:pPr lvl="1" algn="just"/>
            <a:r>
              <a:rPr lang="en-US" sz="1900" b="1" dirty="0">
                <a:latin typeface="Times New Roman" panose="02020603050405020304" pitchFamily="18" charset="0"/>
                <a:ea typeface="Calibri" panose="020F0502020204030204" pitchFamily="34" charset="0"/>
                <a:cs typeface="Times New Roman" panose="02020603050405020304" pitchFamily="18" charset="0"/>
              </a:rPr>
              <a:t>1.4 </a:t>
            </a:r>
            <a:r>
              <a:rPr lang="en-US" sz="1900" b="1" u="sng" dirty="0">
                <a:latin typeface="Times New Roman" panose="02020603050405020304" pitchFamily="18" charset="0"/>
                <a:ea typeface="Calibri" panose="020F0502020204030204" pitchFamily="34" charset="0"/>
                <a:cs typeface="Times New Roman" panose="02020603050405020304" pitchFamily="18" charset="0"/>
              </a:rPr>
              <a:t>PRESS SUBMIT:</a:t>
            </a:r>
            <a:r>
              <a:rPr lang="en-IN" altLang="en-US" sz="1900" b="1" dirty="0">
                <a:latin typeface="Times New Roman" panose="02020603050405020304" pitchFamily="18" charset="0"/>
                <a:ea typeface="Calibri" panose="020F0502020204030204" pitchFamily="34" charset="0"/>
                <a:cs typeface="Times New Roman" panose="02020603050405020304" pitchFamily="18" charset="0"/>
              </a:rPr>
              <a:t>  </a:t>
            </a:r>
            <a:r>
              <a:rPr lang="en-IN" altLang="en-US" sz="1900" dirty="0">
                <a:latin typeface="Times New Roman" panose="02020603050405020304" pitchFamily="18" charset="0"/>
                <a:ea typeface="Calibri" panose="020F0502020204030204" pitchFamily="34" charset="0"/>
                <a:cs typeface="Times New Roman" panose="02020603050405020304" pitchFamily="18" charset="0"/>
              </a:rPr>
              <a:t>The user press</a:t>
            </a:r>
            <a:r>
              <a:rPr lang="en-US" sz="1900" dirty="0">
                <a:latin typeface="Times New Roman" panose="02020603050405020304" pitchFamily="18" charset="0"/>
                <a:ea typeface="Calibri" panose="020F0502020204030204" pitchFamily="34" charset="0"/>
                <a:cs typeface="Times New Roman" panose="02020603050405020304" pitchFamily="18" charset="0"/>
              </a:rPr>
              <a:t> th</a:t>
            </a:r>
            <a:r>
              <a:rPr lang="en-IN" altLang="en-US" sz="1900" dirty="0">
                <a:latin typeface="Times New Roman" panose="02020603050405020304" pitchFamily="18" charset="0"/>
                <a:ea typeface="Calibri" panose="020F0502020204030204" pitchFamily="34" charset="0"/>
                <a:cs typeface="Times New Roman" panose="02020603050405020304" pitchFamily="18" charset="0"/>
              </a:rPr>
              <a:t>is</a:t>
            </a:r>
            <a:r>
              <a:rPr lang="en-US" sz="1900" dirty="0">
                <a:latin typeface="Times New Roman" panose="02020603050405020304" pitchFamily="18" charset="0"/>
                <a:ea typeface="Calibri" panose="020F0502020204030204" pitchFamily="34" charset="0"/>
                <a:cs typeface="Times New Roman" panose="02020603050405020304" pitchFamily="18" charset="0"/>
              </a:rPr>
              <a:t> submit button</a:t>
            </a:r>
            <a:r>
              <a:rPr lang="en-IN" altLang="en-US" sz="1900" dirty="0">
                <a:latin typeface="Times New Roman" panose="02020603050405020304" pitchFamily="18" charset="0"/>
                <a:ea typeface="Calibri" panose="020F0502020204030204" pitchFamily="34" charset="0"/>
                <a:cs typeface="Times New Roman" panose="02020603050405020304" pitchFamily="18" charset="0"/>
              </a:rPr>
              <a:t> to check the result whether they have liver disease or not.</a:t>
            </a:r>
            <a:endParaRPr lang="en-US" sz="1900" dirty="0">
              <a:latin typeface="Times New Roman" panose="02020603050405020304" pitchFamily="18" charset="0"/>
              <a:ea typeface="Calibri" panose="020F0502020204030204" pitchFamily="34" charset="0"/>
              <a:cs typeface="Times New Roman" panose="02020603050405020304" pitchFamily="18" charset="0"/>
            </a:endParaRPr>
          </a:p>
          <a:p>
            <a:pPr lvl="1" algn="just"/>
            <a:endParaRPr lang="en-US" sz="1900" dirty="0">
              <a:latin typeface="Times New Roman" panose="02020603050405020304" pitchFamily="18" charset="0"/>
              <a:ea typeface="Calibri" panose="020F0502020204030204" pitchFamily="34" charset="0"/>
              <a:cs typeface="Times New Roman" panose="02020603050405020304" pitchFamily="18" charset="0"/>
            </a:endParaRPr>
          </a:p>
          <a:p>
            <a:pPr lvl="1" algn="just"/>
            <a:r>
              <a:rPr lang="en-US" sz="1900" b="1" dirty="0">
                <a:latin typeface="Times New Roman" panose="02020603050405020304" pitchFamily="18" charset="0"/>
                <a:ea typeface="Calibri" panose="020F0502020204030204" pitchFamily="34" charset="0"/>
                <a:cs typeface="Times New Roman" panose="02020603050405020304" pitchFamily="18" charset="0"/>
              </a:rPr>
              <a:t>1.5 </a:t>
            </a:r>
            <a:r>
              <a:rPr lang="en-US" sz="1900" b="1" u="sng" dirty="0">
                <a:latin typeface="Times New Roman" panose="02020603050405020304" pitchFamily="18" charset="0"/>
                <a:ea typeface="Calibri" panose="020F0502020204030204" pitchFamily="34" charset="0"/>
                <a:cs typeface="Times New Roman" panose="02020603050405020304" pitchFamily="18" charset="0"/>
              </a:rPr>
              <a:t>VIEW RESULTS: </a:t>
            </a:r>
            <a:r>
              <a:rPr lang="en-US" sz="1900" dirty="0">
                <a:latin typeface="Times New Roman" panose="02020603050405020304" pitchFamily="18" charset="0"/>
                <a:ea typeface="Calibri" panose="020F0502020204030204" pitchFamily="34" charset="0"/>
                <a:cs typeface="Times New Roman" panose="02020603050405020304" pitchFamily="18" charset="0"/>
              </a:rPr>
              <a:t>Based the attributes entered a </a:t>
            </a:r>
            <a:r>
              <a:rPr lang="en-IN" altLang="en-US" sz="1900" dirty="0">
                <a:latin typeface="Times New Roman" panose="02020603050405020304" pitchFamily="18" charset="0"/>
                <a:ea typeface="Calibri" panose="020F0502020204030204" pitchFamily="34" charset="0"/>
                <a:cs typeface="Times New Roman" panose="02020603050405020304" pitchFamily="18" charset="0"/>
              </a:rPr>
              <a:t>result</a:t>
            </a:r>
            <a:r>
              <a:rPr lang="en-US" sz="1900" dirty="0">
                <a:latin typeface="Times New Roman" panose="02020603050405020304" pitchFamily="18" charset="0"/>
                <a:ea typeface="Calibri" panose="020F0502020204030204" pitchFamily="34" charset="0"/>
                <a:cs typeface="Times New Roman" panose="02020603050405020304" pitchFamily="18" charset="0"/>
              </a:rPr>
              <a:t> will be displayed in the webpage</a:t>
            </a:r>
            <a:r>
              <a:rPr lang="en-IN" altLang="en-US" sz="1900" dirty="0">
                <a:latin typeface="Times New Roman" panose="02020603050405020304" pitchFamily="18" charset="0"/>
                <a:ea typeface="Calibri" panose="020F0502020204030204" pitchFamily="34" charset="0"/>
                <a:cs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29540" y="692696"/>
            <a:ext cx="10991897" cy="814428"/>
          </a:xfrm>
          <a:prstGeom prst="rect">
            <a:avLst/>
          </a:prstGeom>
        </p:spPr>
        <p:txBody>
          <a:bodyPr>
            <a:normAutofit fontScale="97500" lnSpcReduction="10000"/>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a:r>
              <a:rPr lang="en-IN" sz="4900" b="1" dirty="0">
                <a:solidFill>
                  <a:srgbClr val="FFFF00"/>
                </a:solidFill>
                <a:latin typeface="Times New Roman" panose="02020603050405020304" pitchFamily="18" charset="0"/>
                <a:cs typeface="Times New Roman" panose="02020603050405020304" pitchFamily="18" charset="0"/>
              </a:rPr>
              <a:t>IMPLEMENTATION PROCESS</a:t>
            </a:r>
          </a:p>
        </p:txBody>
      </p:sp>
      <p:sp>
        <p:nvSpPr>
          <p:cNvPr id="4" name="TextBox 3"/>
          <p:cNvSpPr txBox="1"/>
          <p:nvPr/>
        </p:nvSpPr>
        <p:spPr>
          <a:xfrm>
            <a:off x="129540" y="2132965"/>
            <a:ext cx="11930380" cy="3723005"/>
          </a:xfrm>
          <a:prstGeom prst="rect">
            <a:avLst/>
          </a:prstGeom>
          <a:noFill/>
        </p:spPr>
        <p:txBody>
          <a:bodyPr wrap="square" rtlCol="0">
            <a:spAutoFit/>
          </a:bodyPr>
          <a:lstStyle/>
          <a:p>
            <a:pPr algn="just"/>
            <a:r>
              <a:rPr lang="en-IN" sz="2800" b="1" dirty="0">
                <a:latin typeface="Times New Roman" panose="02020603050405020304" pitchFamily="18" charset="0"/>
                <a:ea typeface="Calibri" panose="020F0502020204030204" pitchFamily="34" charset="0"/>
                <a:cs typeface="Times New Roman" panose="02020603050405020304" pitchFamily="18" charset="0"/>
              </a:rPr>
              <a:t>2. </a:t>
            </a:r>
            <a:r>
              <a:rPr lang="en-IN" sz="2800" b="1" u="sng" dirty="0">
                <a:latin typeface="Times New Roman" panose="02020603050405020304" pitchFamily="18" charset="0"/>
                <a:ea typeface="Calibri" panose="020F0502020204030204" pitchFamily="34" charset="0"/>
                <a:cs typeface="Times New Roman" panose="02020603050405020304" pitchFamily="18" charset="0"/>
              </a:rPr>
              <a:t>WEB PAGE</a:t>
            </a:r>
            <a:r>
              <a:rPr lang="en-IN" sz="2800" b="1" dirty="0">
                <a:latin typeface="Times New Roman" panose="02020603050405020304" pitchFamily="18" charset="0"/>
                <a:ea typeface="Calibri" panose="020F0502020204030204" pitchFamily="34" charset="0"/>
                <a:cs typeface="Times New Roman" panose="02020603050405020304" pitchFamily="18" charset="0"/>
              </a:rPr>
              <a:t>:</a:t>
            </a:r>
          </a:p>
          <a:p>
            <a:pPr algn="just"/>
            <a:endParaRPr lang="en-IN" sz="2800" b="1" dirty="0">
              <a:latin typeface="Times New Roman" panose="02020603050405020304" pitchFamily="18" charset="0"/>
              <a:ea typeface="Calibri" panose="020F0502020204030204" pitchFamily="34" charset="0"/>
              <a:cs typeface="Times New Roman" panose="02020603050405020304" pitchFamily="18" charset="0"/>
            </a:endParaRPr>
          </a:p>
          <a:p>
            <a:pPr lvl="1" algn="just"/>
            <a:r>
              <a:rPr lang="en-IN" sz="2000" b="1" dirty="0">
                <a:latin typeface="Times New Roman" panose="02020603050405020304" pitchFamily="18" charset="0"/>
                <a:ea typeface="Calibri" panose="020F0502020204030204" pitchFamily="34" charset="0"/>
                <a:cs typeface="Times New Roman" panose="02020603050405020304" pitchFamily="18" charset="0"/>
              </a:rPr>
              <a:t>2.1 </a:t>
            </a:r>
            <a:r>
              <a:rPr lang="en-IN" sz="2000" b="1" u="sng" dirty="0">
                <a:latin typeface="Times New Roman" panose="02020603050405020304" pitchFamily="18" charset="0"/>
                <a:ea typeface="Calibri" panose="020F0502020204030204" pitchFamily="34" charset="0"/>
                <a:cs typeface="Times New Roman" panose="02020603050405020304" pitchFamily="18" charset="0"/>
              </a:rPr>
              <a:t>INTERFACE</a:t>
            </a:r>
            <a:r>
              <a:rPr lang="en-IN"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latin typeface="Times New Roman" panose="02020603050405020304" pitchFamily="18" charset="0"/>
                <a:ea typeface="Calibri" panose="020F0502020204030204" pitchFamily="34" charset="0"/>
                <a:cs typeface="Times New Roman" panose="02020603050405020304" pitchFamily="18" charset="0"/>
              </a:rPr>
              <a:t>c</a:t>
            </a:r>
            <a:r>
              <a:rPr lang="en-US" sz="2000" dirty="0">
                <a:latin typeface="Times New Roman" panose="02020603050405020304" pitchFamily="18" charset="0"/>
                <a:cs typeface="Times New Roman" panose="02020603050405020304" pitchFamily="18" charset="0"/>
              </a:rPr>
              <a:t>reate user interfaces for inputting the attributes and displaying the prediction results.</a:t>
            </a:r>
          </a:p>
          <a:p>
            <a:pPr lvl="1" algn="just"/>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lvl="1" algn="just"/>
            <a:r>
              <a:rPr lang="en-IN" altLang="en-US" sz="2000" b="1" dirty="0">
                <a:latin typeface="Times New Roman" panose="02020603050405020304" pitchFamily="18" charset="0"/>
                <a:ea typeface="Calibri" panose="020F0502020204030204" pitchFamily="34" charset="0"/>
                <a:cs typeface="Times New Roman" panose="02020603050405020304" pitchFamily="18" charset="0"/>
              </a:rPr>
              <a:t>2.2 </a:t>
            </a:r>
            <a:r>
              <a:rPr lang="en-IN" altLang="en-US" sz="2000" b="1" u="sng" dirty="0">
                <a:latin typeface="Times New Roman" panose="02020603050405020304" pitchFamily="18" charset="0"/>
                <a:ea typeface="Calibri" panose="020F0502020204030204" pitchFamily="34" charset="0"/>
                <a:cs typeface="Times New Roman" panose="02020603050405020304" pitchFamily="18" charset="0"/>
              </a:rPr>
              <a:t>INPUTTING ATTRIBUTES:</a:t>
            </a:r>
            <a:r>
              <a:rPr lang="en-IN" alt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IN" altLang="en-US" sz="2000" dirty="0">
                <a:latin typeface="Times New Roman" panose="02020603050405020304" pitchFamily="18" charset="0"/>
                <a:ea typeface="Calibri" panose="020F0502020204030204" pitchFamily="34" charset="0"/>
                <a:cs typeface="Times New Roman" panose="02020603050405020304" pitchFamily="18" charset="0"/>
              </a:rPr>
              <a:t>It setups for an user to enter the values in the input fields</a:t>
            </a:r>
            <a:endParaRPr lang="en-US" sz="2000" b="1" dirty="0">
              <a:latin typeface="Times New Roman" panose="02020603050405020304" pitchFamily="18" charset="0"/>
              <a:ea typeface="Calibri" panose="020F0502020204030204" pitchFamily="34" charset="0"/>
              <a:cs typeface="Times New Roman" panose="02020603050405020304" pitchFamily="18" charset="0"/>
            </a:endParaRPr>
          </a:p>
          <a:p>
            <a:pPr lvl="1" algn="just"/>
            <a:endParaRPr lang="en-US" sz="2000" b="1" dirty="0">
              <a:latin typeface="Times New Roman" panose="02020603050405020304" pitchFamily="18" charset="0"/>
              <a:ea typeface="Calibri" panose="020F0502020204030204" pitchFamily="34" charset="0"/>
              <a:cs typeface="Times New Roman" panose="02020603050405020304" pitchFamily="18" charset="0"/>
            </a:endParaRPr>
          </a:p>
          <a:p>
            <a:pPr lvl="1" algn="just"/>
            <a:r>
              <a:rPr lang="en-US" sz="2000" b="1" dirty="0">
                <a:latin typeface="Times New Roman" panose="02020603050405020304" pitchFamily="18" charset="0"/>
                <a:ea typeface="Calibri" panose="020F0502020204030204" pitchFamily="34" charset="0"/>
                <a:cs typeface="Times New Roman" panose="02020603050405020304" pitchFamily="18" charset="0"/>
              </a:rPr>
              <a:t>2.</a:t>
            </a:r>
            <a:r>
              <a:rPr lang="en-IN" altLang="en-US" sz="2000" b="1" dirty="0">
                <a:latin typeface="Times New Roman" panose="02020603050405020304" pitchFamily="18" charset="0"/>
                <a:ea typeface="Calibri" panose="020F0502020204030204" pitchFamily="34" charset="0"/>
                <a:cs typeface="Times New Roman" panose="02020603050405020304" pitchFamily="18" charset="0"/>
              </a:rPr>
              <a:t>3</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u="sng" dirty="0">
                <a:latin typeface="Times New Roman" panose="02020603050405020304" pitchFamily="18" charset="0"/>
                <a:ea typeface="Calibri" panose="020F0502020204030204" pitchFamily="34" charset="0"/>
                <a:cs typeface="Times New Roman" panose="02020603050405020304" pitchFamily="18" charset="0"/>
              </a:rPr>
              <a:t>S</a:t>
            </a:r>
            <a:r>
              <a:rPr lang="en-IN" altLang="en-US" sz="2000" b="1" u="sng" dirty="0">
                <a:latin typeface="Times New Roman" panose="02020603050405020304" pitchFamily="18" charset="0"/>
                <a:ea typeface="Calibri" panose="020F0502020204030204" pitchFamily="34" charset="0"/>
                <a:cs typeface="Times New Roman" panose="02020603050405020304" pitchFamily="18" charset="0"/>
              </a:rPr>
              <a:t>UBMIT</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latin typeface="Times New Roman" panose="02020603050405020304" pitchFamily="18" charset="0"/>
                <a:ea typeface="Calibri" panose="020F0502020204030204" pitchFamily="34" charset="0"/>
                <a:cs typeface="Times New Roman" panose="02020603050405020304" pitchFamily="18" charset="0"/>
              </a:rPr>
              <a:t>when s</a:t>
            </a:r>
            <a:r>
              <a:rPr lang="en-IN" altLang="en-US" sz="2000" dirty="0">
                <a:latin typeface="Times New Roman" panose="02020603050405020304" pitchFamily="18" charset="0"/>
                <a:ea typeface="Calibri" panose="020F0502020204030204" pitchFamily="34" charset="0"/>
                <a:cs typeface="Times New Roman" panose="02020603050405020304" pitchFamily="18" charset="0"/>
              </a:rPr>
              <a:t>ubmit</a:t>
            </a:r>
            <a:r>
              <a:rPr lang="en-US" sz="2000" dirty="0">
                <a:latin typeface="Times New Roman" panose="02020603050405020304" pitchFamily="18" charset="0"/>
                <a:ea typeface="Calibri" panose="020F0502020204030204" pitchFamily="34" charset="0"/>
                <a:cs typeface="Times New Roman" panose="02020603050405020304" pitchFamily="18" charset="0"/>
              </a:rPr>
              <a:t> button is pressed the </a:t>
            </a:r>
            <a:r>
              <a:rPr lang="en-IN" altLang="en-US" sz="2000" dirty="0">
                <a:latin typeface="Times New Roman" panose="02020603050405020304" pitchFamily="18" charset="0"/>
                <a:ea typeface="Calibri" panose="020F0502020204030204" pitchFamily="34" charset="0"/>
                <a:cs typeface="Times New Roman" panose="02020603050405020304" pitchFamily="18" charset="0"/>
              </a:rPr>
              <a:t>result will be displayed</a:t>
            </a:r>
          </a:p>
          <a:p>
            <a:pPr lvl="1" algn="just"/>
            <a:endParaRPr lang="en-US" sz="2000" b="1" dirty="0">
              <a:latin typeface="Times New Roman" panose="02020603050405020304" pitchFamily="18" charset="0"/>
              <a:ea typeface="Calibri" panose="020F0502020204030204" pitchFamily="34" charset="0"/>
              <a:cs typeface="Times New Roman" panose="02020603050405020304" pitchFamily="18" charset="0"/>
            </a:endParaRPr>
          </a:p>
          <a:p>
            <a:pPr lvl="1" algn="just"/>
            <a:r>
              <a:rPr lang="en-US" sz="2000" b="1" dirty="0">
                <a:latin typeface="Times New Roman" panose="02020603050405020304" pitchFamily="18" charset="0"/>
                <a:ea typeface="Calibri" panose="020F0502020204030204" pitchFamily="34" charset="0"/>
                <a:cs typeface="Times New Roman" panose="02020603050405020304" pitchFamily="18" charset="0"/>
              </a:rPr>
              <a:t>2.</a:t>
            </a:r>
            <a:r>
              <a:rPr lang="en-IN" altLang="en-US" sz="2000" b="1" dirty="0">
                <a:latin typeface="Times New Roman" panose="02020603050405020304" pitchFamily="18" charset="0"/>
                <a:ea typeface="Calibri" panose="020F0502020204030204" pitchFamily="34" charset="0"/>
                <a:cs typeface="Times New Roman" panose="02020603050405020304" pitchFamily="18" charset="0"/>
              </a:rPr>
              <a:t>4</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IN" altLang="en-US" sz="2000" b="1" u="sng" dirty="0">
                <a:latin typeface="Times New Roman" panose="02020603050405020304" pitchFamily="18" charset="0"/>
                <a:ea typeface="Calibri" panose="020F0502020204030204" pitchFamily="34" charset="0"/>
                <a:cs typeface="Times New Roman" panose="02020603050405020304" pitchFamily="18" charset="0"/>
              </a:rPr>
              <a:t>RESULTS</a:t>
            </a:r>
            <a:r>
              <a:rPr lang="en-IN" alt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IN" altLang="en-US" sz="2000" dirty="0">
                <a:latin typeface="Times New Roman" panose="02020603050405020304" pitchFamily="18" charset="0"/>
                <a:ea typeface="Calibri" panose="020F0502020204030204" pitchFamily="34" charset="0"/>
                <a:cs typeface="Times New Roman" panose="02020603050405020304" pitchFamily="18" charset="0"/>
              </a:rPr>
              <a:t>The web page displays the results whether the patient has liver disease or not.</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lvl="1" algn="just"/>
            <a:endParaRPr lang="en-US" sz="2000" b="1" dirty="0">
              <a:latin typeface="Times New Roman" panose="02020603050405020304" pitchFamily="18" charset="0"/>
              <a:ea typeface="Calibri" panose="020F0502020204030204" pitchFamily="34" charset="0"/>
              <a:cs typeface="Times New Roman" panose="02020603050405020304" pitchFamily="18" charset="0"/>
            </a:endParaRPr>
          </a:p>
          <a:p>
            <a:pPr lvl="1" algn="just"/>
            <a:endParaRPr lang="en-IN" altLang="en-US" sz="2000" dirty="0">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89756" y="548680"/>
            <a:ext cx="10991897" cy="814428"/>
          </a:xfrm>
          <a:prstGeom prst="rect">
            <a:avLst/>
          </a:prstGeom>
        </p:spPr>
        <p:txBody>
          <a:bodyPr>
            <a:normAutofit fontScale="97500"/>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a:r>
              <a:rPr lang="en-US" sz="4400" b="1" dirty="0">
                <a:solidFill>
                  <a:srgbClr val="FFFF00"/>
                </a:solidFill>
                <a:latin typeface="Times New Roman" panose="02020603050405020304" pitchFamily="18" charset="0"/>
                <a:cs typeface="Times New Roman" panose="02020603050405020304" pitchFamily="18" charset="0"/>
              </a:rPr>
              <a:t>I</a:t>
            </a:r>
            <a:r>
              <a:rPr lang="en-IN" sz="4400" b="1" dirty="0">
                <a:solidFill>
                  <a:srgbClr val="FFFF00"/>
                </a:solidFill>
                <a:latin typeface="Times New Roman" panose="02020603050405020304" pitchFamily="18" charset="0"/>
                <a:cs typeface="Times New Roman" panose="02020603050405020304" pitchFamily="18" charset="0"/>
              </a:rPr>
              <a:t>MPLEMENTATION PROCESS</a:t>
            </a:r>
          </a:p>
        </p:txBody>
      </p:sp>
      <p:sp>
        <p:nvSpPr>
          <p:cNvPr id="3" name="TextBox 2"/>
          <p:cNvSpPr txBox="1"/>
          <p:nvPr/>
        </p:nvSpPr>
        <p:spPr>
          <a:xfrm>
            <a:off x="117475" y="1700530"/>
            <a:ext cx="11951970" cy="5939155"/>
          </a:xfrm>
          <a:prstGeom prst="rect">
            <a:avLst/>
          </a:prstGeom>
          <a:noFill/>
        </p:spPr>
        <p:txBody>
          <a:bodyPr wrap="square" rtlCol="0">
            <a:spAutoFit/>
          </a:bodyPr>
          <a:lstStyle/>
          <a:p>
            <a:pPr algn="just"/>
            <a:r>
              <a:rPr lang="en-IN" sz="2000" b="1" dirty="0">
                <a:latin typeface="Times New Roman" panose="02020603050405020304" pitchFamily="18" charset="0"/>
                <a:ea typeface="Calibri" panose="020F0502020204030204" pitchFamily="34" charset="0"/>
                <a:cs typeface="Times New Roman" panose="02020603050405020304" pitchFamily="18" charset="0"/>
              </a:rPr>
              <a:t>3.</a:t>
            </a:r>
            <a:r>
              <a:rPr lang="en-IN" sz="2000" b="1" u="sng" dirty="0">
                <a:latin typeface="Times New Roman" panose="02020603050405020304" pitchFamily="18" charset="0"/>
                <a:ea typeface="Calibri" panose="020F0502020204030204" pitchFamily="34" charset="0"/>
                <a:cs typeface="Times New Roman" panose="02020603050405020304" pitchFamily="18" charset="0"/>
              </a:rPr>
              <a:t>SYSTEM</a:t>
            </a:r>
            <a:r>
              <a:rPr lang="en-IN" sz="2000" b="1" dirty="0">
                <a:latin typeface="Times New Roman" panose="02020603050405020304" pitchFamily="18" charset="0"/>
                <a:ea typeface="Calibri" panose="020F0502020204030204" pitchFamily="34" charset="0"/>
                <a:cs typeface="Times New Roman" panose="02020603050405020304" pitchFamily="18" charset="0"/>
              </a:rPr>
              <a:t>:</a:t>
            </a:r>
          </a:p>
          <a:p>
            <a:pPr algn="just"/>
            <a:endParaRPr lang="en-IN" sz="2000" b="1" dirty="0">
              <a:latin typeface="Times New Roman" panose="02020603050405020304" pitchFamily="18" charset="0"/>
              <a:ea typeface="Calibri" panose="020F0502020204030204" pitchFamily="34" charset="0"/>
              <a:cs typeface="Times New Roman" panose="02020603050405020304" pitchFamily="18" charset="0"/>
            </a:endParaRPr>
          </a:p>
          <a:p>
            <a:pPr lvl="1" algn="just"/>
            <a:r>
              <a:rPr lang="en-IN" sz="2000" b="1" dirty="0">
                <a:latin typeface="Times New Roman" panose="02020603050405020304" pitchFamily="18" charset="0"/>
                <a:ea typeface="Calibri" panose="020F0502020204030204" pitchFamily="34" charset="0"/>
                <a:cs typeface="Times New Roman" panose="02020603050405020304" pitchFamily="18" charset="0"/>
              </a:rPr>
              <a:t>3.1</a:t>
            </a:r>
            <a:r>
              <a:rPr lang="en-IN" sz="2000" dirty="0">
                <a:latin typeface="Times New Roman" panose="02020603050405020304" pitchFamily="18" charset="0"/>
                <a:ea typeface="Calibri" panose="020F0502020204030204" pitchFamily="34" charset="0"/>
                <a:cs typeface="Times New Roman" panose="02020603050405020304" pitchFamily="18" charset="0"/>
              </a:rPr>
              <a:t> </a:t>
            </a:r>
            <a:r>
              <a:rPr lang="en-IN" sz="2000" b="1" u="sng" dirty="0">
                <a:latin typeface="Times New Roman" panose="02020603050405020304" pitchFamily="18" charset="0"/>
                <a:ea typeface="Calibri" panose="020F0502020204030204" pitchFamily="34" charset="0"/>
                <a:cs typeface="Times New Roman" panose="02020603050405020304" pitchFamily="18" charset="0"/>
              </a:rPr>
              <a:t>PREPROCESSING</a:t>
            </a:r>
            <a:r>
              <a:rPr lang="en-IN" sz="2000" dirty="0">
                <a:latin typeface="Times New Roman" panose="02020603050405020304" pitchFamily="18" charset="0"/>
                <a:ea typeface="Calibri" panose="020F0502020204030204" pitchFamily="34" charset="0"/>
                <a:cs typeface="Times New Roman" panose="02020603050405020304" pitchFamily="18" charset="0"/>
              </a:rPr>
              <a:t>:</a:t>
            </a:r>
            <a:r>
              <a:rPr lang="en-US" sz="2000" dirty="0">
                <a:latin typeface="Times New Roman" panose="02020603050405020304" pitchFamily="18" charset="0"/>
                <a:ea typeface="Calibri" panose="020F0502020204030204" pitchFamily="34" charset="0"/>
                <a:cs typeface="Times New Roman" panose="02020603050405020304" pitchFamily="18" charset="0"/>
              </a:rPr>
              <a:t> preprocess the data by cleaning and normalizing the values, removing null values, and preforming outliner detection and elimination.</a:t>
            </a:r>
          </a:p>
          <a:p>
            <a:pPr lvl="1" algn="just"/>
            <a:endParaRPr lang="en-IN" sz="2000" dirty="0">
              <a:latin typeface="Times New Roman" panose="02020603050405020304" pitchFamily="18" charset="0"/>
              <a:ea typeface="Calibri" panose="020F0502020204030204" pitchFamily="34" charset="0"/>
              <a:cs typeface="Times New Roman" panose="02020603050405020304" pitchFamily="18" charset="0"/>
            </a:endParaRPr>
          </a:p>
          <a:p>
            <a:pPr lvl="1" algn="just"/>
            <a:r>
              <a:rPr lang="en-IN" sz="2000" b="1" dirty="0">
                <a:latin typeface="Times New Roman" panose="02020603050405020304" pitchFamily="18" charset="0"/>
                <a:ea typeface="Calibri" panose="020F0502020204030204" pitchFamily="34" charset="0"/>
                <a:cs typeface="Times New Roman" panose="02020603050405020304" pitchFamily="18" charset="0"/>
              </a:rPr>
              <a:t>3.2</a:t>
            </a:r>
            <a:r>
              <a:rPr lang="en-IN" sz="2000" dirty="0">
                <a:latin typeface="Times New Roman" panose="02020603050405020304" pitchFamily="18" charset="0"/>
                <a:ea typeface="Calibri" panose="020F0502020204030204" pitchFamily="34" charset="0"/>
                <a:cs typeface="Times New Roman" panose="02020603050405020304" pitchFamily="18" charset="0"/>
              </a:rPr>
              <a:t> </a:t>
            </a:r>
            <a:r>
              <a:rPr lang="en-IN" sz="2000" b="1" u="sng" dirty="0">
                <a:latin typeface="Times New Roman" panose="02020603050405020304" pitchFamily="18" charset="0"/>
                <a:ea typeface="Calibri" panose="020F0502020204030204" pitchFamily="34" charset="0"/>
                <a:cs typeface="Times New Roman" panose="02020603050405020304" pitchFamily="18" charset="0"/>
              </a:rPr>
              <a:t>FEATURE EXTRACTION</a:t>
            </a:r>
            <a:r>
              <a:rPr lang="en-IN" sz="2000" dirty="0">
                <a:latin typeface="Times New Roman" panose="02020603050405020304" pitchFamily="18" charset="0"/>
                <a:ea typeface="Calibri" panose="020F0502020204030204" pitchFamily="34" charset="0"/>
                <a:cs typeface="Times New Roman" panose="02020603050405020304" pitchFamily="18" charset="0"/>
              </a:rPr>
              <a:t>: Perform the exploratory data analysis and transform the raw data into numerical features and know about the categorical features</a:t>
            </a:r>
            <a:r>
              <a:rPr lang="en-US" sz="2000" dirty="0">
                <a:latin typeface="Times New Roman" panose="02020603050405020304" pitchFamily="18" charset="0"/>
                <a:ea typeface="Calibri" panose="020F0502020204030204" pitchFamily="34" charset="0"/>
                <a:cs typeface="Times New Roman" panose="02020603050405020304" pitchFamily="18" charset="0"/>
              </a:rPr>
              <a:t>.</a:t>
            </a:r>
          </a:p>
          <a:p>
            <a:pPr lvl="1" algn="just"/>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lvl="1" algn="just"/>
            <a:r>
              <a:rPr lang="en-US" sz="2000" b="1" dirty="0">
                <a:latin typeface="Times New Roman" panose="02020603050405020304" pitchFamily="18" charset="0"/>
                <a:ea typeface="Calibri" panose="020F0502020204030204" pitchFamily="34" charset="0"/>
                <a:cs typeface="Times New Roman" panose="02020603050405020304" pitchFamily="18" charset="0"/>
              </a:rPr>
              <a:t>3.3</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b="1" u="sng" dirty="0">
                <a:latin typeface="Times New Roman" panose="02020603050405020304" pitchFamily="18" charset="0"/>
                <a:ea typeface="Calibri" panose="020F0502020204030204" pitchFamily="34" charset="0"/>
                <a:cs typeface="Times New Roman" panose="02020603050405020304" pitchFamily="18" charset="0"/>
              </a:rPr>
              <a:t>TRAIN TEST SPLIT</a:t>
            </a:r>
            <a:r>
              <a:rPr lang="en-US" sz="2000" dirty="0">
                <a:latin typeface="Times New Roman" panose="02020603050405020304" pitchFamily="18" charset="0"/>
                <a:ea typeface="Calibri" panose="020F0502020204030204" pitchFamily="34" charset="0"/>
                <a:cs typeface="Times New Roman" panose="02020603050405020304" pitchFamily="18" charset="0"/>
              </a:rPr>
              <a:t>: Split the dataset into training and testing sets to evaluate the performance of the trained model.</a:t>
            </a:r>
          </a:p>
          <a:p>
            <a:pPr lvl="1" algn="just"/>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lvl="1" algn="just"/>
            <a:r>
              <a:rPr lang="en-IN" sz="2000" b="1" dirty="0">
                <a:latin typeface="Times New Roman" panose="02020603050405020304" pitchFamily="18" charset="0"/>
                <a:ea typeface="Calibri" panose="020F0502020204030204" pitchFamily="34" charset="0"/>
                <a:cs typeface="Times New Roman" panose="02020603050405020304" pitchFamily="18" charset="0"/>
              </a:rPr>
              <a:t>3.4 </a:t>
            </a:r>
            <a:r>
              <a:rPr lang="en-IN" sz="2000" b="1" u="sng" dirty="0">
                <a:latin typeface="Times New Roman" panose="02020603050405020304" pitchFamily="18" charset="0"/>
                <a:ea typeface="Calibri" panose="020F0502020204030204" pitchFamily="34" charset="0"/>
                <a:cs typeface="Times New Roman" panose="02020603050405020304" pitchFamily="18" charset="0"/>
                <a:sym typeface="+mn-ea"/>
              </a:rPr>
              <a:t>MODEL TRAINING AND EVALUATION:</a:t>
            </a:r>
            <a:r>
              <a:rPr lang="en-IN" sz="2000" dirty="0">
                <a:latin typeface="Times New Roman" panose="02020603050405020304" pitchFamily="18" charset="0"/>
                <a:ea typeface="Calibri" panose="020F0502020204030204" pitchFamily="34" charset="0"/>
                <a:cs typeface="Times New Roman" panose="02020603050405020304" pitchFamily="18" charset="0"/>
                <a:sym typeface="+mn-ea"/>
              </a:rPr>
              <a:t> choosing machine learning algorithms such as logistic regression,Random forest,Naive Bayes etc and </a:t>
            </a:r>
            <a:r>
              <a:rPr lang="en-US" sz="2000" dirty="0">
                <a:latin typeface="Times New Roman" panose="02020603050405020304" pitchFamily="18" charset="0"/>
                <a:ea typeface="Calibri" panose="020F0502020204030204" pitchFamily="34" charset="0"/>
                <a:cs typeface="Times New Roman" panose="02020603050405020304" pitchFamily="18" charset="0"/>
                <a:sym typeface="+mn-ea"/>
              </a:rPr>
              <a:t>e</a:t>
            </a:r>
            <a:r>
              <a:rPr lang="en-US" sz="2000" dirty="0">
                <a:effectLst/>
                <a:latin typeface="Times New Roman" panose="02020603050405020304" pitchFamily="18" charset="0"/>
                <a:ea typeface="Calibri" panose="020F0502020204030204" pitchFamily="34" charset="0"/>
                <a:cs typeface="Times New Roman" panose="02020603050405020304" pitchFamily="18" charset="0"/>
                <a:sym typeface="+mn-ea"/>
              </a:rPr>
              <a:t>valuate the trained model's performance on the testing set using appropriate metrics like accuracy, precision, recall, and F1 score.</a:t>
            </a:r>
            <a:endParaRPr lang="en-US" sz="2000" i="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lvl="1" algn="just"/>
            <a:r>
              <a:rPr lang="en-IN" sz="2000" b="1" u="sng" dirty="0">
                <a:latin typeface="Calibri" panose="020F0502020204030204" pitchFamily="34" charset="0"/>
                <a:ea typeface="Calibri" panose="020F0502020204030204" pitchFamily="34" charset="0"/>
                <a:cs typeface="Calibri" panose="020F0502020204030204" pitchFamily="34" charset="0"/>
                <a:sym typeface="+mn-ea"/>
              </a:rPr>
              <a:t> </a:t>
            </a:r>
            <a:endParaRPr lang="en-IN" sz="2000" b="1" dirty="0">
              <a:latin typeface="Times New Roman" panose="02020603050405020304" pitchFamily="18" charset="0"/>
              <a:ea typeface="Calibri" panose="020F0502020204030204" pitchFamily="34" charset="0"/>
              <a:cs typeface="Times New Roman" panose="02020603050405020304" pitchFamily="18" charset="0"/>
            </a:endParaRPr>
          </a:p>
          <a:p>
            <a:pPr lvl="1" algn="just"/>
            <a:r>
              <a:rPr lang="en-US" sz="2000" b="1" dirty="0">
                <a:latin typeface="Times New Roman" panose="02020603050405020304" pitchFamily="18" charset="0"/>
                <a:ea typeface="Calibri" panose="020F0502020204030204" pitchFamily="34" charset="0"/>
                <a:cs typeface="Times New Roman" panose="02020603050405020304" pitchFamily="18" charset="0"/>
              </a:rPr>
              <a:t>3.5</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b="1" u="sng" dirty="0">
                <a:latin typeface="Times New Roman" panose="02020603050405020304" pitchFamily="18" charset="0"/>
                <a:ea typeface="Calibri" panose="020F0502020204030204" pitchFamily="34" charset="0"/>
                <a:cs typeface="Times New Roman" panose="02020603050405020304" pitchFamily="18" charset="0"/>
              </a:rPr>
              <a:t>MODEL SELECTION</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latin typeface="Times New Roman" panose="02020603050405020304" pitchFamily="18" charset="0"/>
                <a:ea typeface="Calibri" panose="020F0502020204030204" pitchFamily="34" charset="0"/>
                <a:cs typeface="Times New Roman" panose="02020603050405020304" pitchFamily="18" charset="0"/>
              </a:rPr>
              <a:t>Select the machine learning algorithm with </a:t>
            </a:r>
            <a:r>
              <a:rPr lang="en-IN" altLang="en-US" sz="2000" dirty="0">
                <a:latin typeface="Times New Roman" panose="02020603050405020304" pitchFamily="18" charset="0"/>
                <a:ea typeface="Calibri" panose="020F0502020204030204" pitchFamily="34" charset="0"/>
                <a:cs typeface="Times New Roman" panose="02020603050405020304" pitchFamily="18" charset="0"/>
              </a:rPr>
              <a:t>best accuracy for prediction</a:t>
            </a:r>
            <a:r>
              <a:rPr lang="en-US" sz="2000" dirty="0">
                <a:latin typeface="Times New Roman" panose="02020603050405020304" pitchFamily="18" charset="0"/>
                <a:ea typeface="Calibri" panose="020F0502020204030204" pitchFamily="34" charset="0"/>
                <a:cs typeface="Times New Roman" panose="02020603050405020304" pitchFamily="18" charset="0"/>
              </a:rPr>
              <a:t>.</a:t>
            </a: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189756" y="116632"/>
            <a:ext cx="11521280" cy="648072"/>
          </a:xfrm>
        </p:spPr>
        <p:txBody>
          <a:bodyPr>
            <a:normAutofit fontScale="90000"/>
          </a:bodyPr>
          <a:lstStyle/>
          <a:p>
            <a:r>
              <a:rPr lang="en-IN" altLang="en-US" sz="5400" b="1" dirty="0">
                <a:latin typeface="Times New Roman" panose="02020603050405020304" pitchFamily="18" charset="0"/>
                <a:cs typeface="Times New Roman" panose="02020603050405020304" pitchFamily="18" charset="0"/>
              </a:rPr>
              <a:t>	</a:t>
            </a:r>
            <a:r>
              <a:rPr lang="en-IN" altLang="en-US" sz="4400" b="1" dirty="0">
                <a:latin typeface="Times New Roman" panose="02020603050405020304" pitchFamily="18" charset="0"/>
                <a:cs typeface="Times New Roman" panose="02020603050405020304" pitchFamily="18" charset="0"/>
              </a:rPr>
              <a:t>Key Insights </a:t>
            </a:r>
          </a:p>
        </p:txBody>
      </p:sp>
      <p:sp>
        <p:nvSpPr>
          <p:cNvPr id="4" name="Subtitle 3"/>
          <p:cNvSpPr>
            <a:spLocks noGrp="1"/>
          </p:cNvSpPr>
          <p:nvPr>
            <p:ph type="subTitle" idx="1"/>
          </p:nvPr>
        </p:nvSpPr>
        <p:spPr>
          <a:xfrm>
            <a:off x="334010" y="1196752"/>
            <a:ext cx="6352540" cy="5184575"/>
          </a:xfrm>
        </p:spPr>
        <p:txBody>
          <a:bodyPr>
            <a:normAutofit fontScale="25000" lnSpcReduction="20000"/>
          </a:bodyPr>
          <a:lstStyle/>
          <a:p>
            <a:pPr marL="1143000" indent="-1143000" algn="l">
              <a:buFont typeface="Wingdings" pitchFamily="2" charset="2"/>
              <a:buChar char="Ø"/>
            </a:pPr>
            <a:r>
              <a:rPr lang="it-IT" sz="9600" dirty="0">
                <a:solidFill>
                  <a:schemeClr val="bg2">
                    <a:lumMod val="90000"/>
                  </a:schemeClr>
                </a:solidFill>
                <a:latin typeface="Times New Roman" panose="02020603050405020304" pitchFamily="18" charset="0"/>
                <a:cs typeface="Times New Roman" panose="02020603050405020304" pitchFamily="18" charset="0"/>
              </a:rPr>
              <a:t>Abstract</a:t>
            </a:r>
          </a:p>
          <a:p>
            <a:pPr marL="1143000" indent="-1143000" algn="l">
              <a:buFont typeface="Wingdings" pitchFamily="2" charset="2"/>
              <a:buChar char="Ø"/>
            </a:pPr>
            <a:r>
              <a:rPr lang="it-IT" sz="9600" dirty="0">
                <a:solidFill>
                  <a:schemeClr val="bg2">
                    <a:lumMod val="90000"/>
                  </a:schemeClr>
                </a:solidFill>
                <a:latin typeface="Times New Roman" panose="02020603050405020304" pitchFamily="18" charset="0"/>
                <a:cs typeface="Times New Roman" panose="02020603050405020304" pitchFamily="18" charset="0"/>
              </a:rPr>
              <a:t>Introduction</a:t>
            </a:r>
          </a:p>
          <a:p>
            <a:pPr marL="1143000" indent="-1143000" algn="l">
              <a:buFont typeface="Wingdings" pitchFamily="2" charset="2"/>
              <a:buChar char="Ø"/>
            </a:pPr>
            <a:r>
              <a:rPr lang="it-IT" sz="9600" dirty="0">
                <a:solidFill>
                  <a:schemeClr val="bg2">
                    <a:lumMod val="90000"/>
                  </a:schemeClr>
                </a:solidFill>
                <a:latin typeface="Times New Roman" panose="02020603050405020304" pitchFamily="18" charset="0"/>
                <a:cs typeface="Times New Roman" panose="02020603050405020304" pitchFamily="18" charset="0"/>
              </a:rPr>
              <a:t>Existing System</a:t>
            </a:r>
          </a:p>
          <a:p>
            <a:pPr marL="1143000" indent="-1143000" algn="l">
              <a:buFont typeface="Wingdings" pitchFamily="2" charset="2"/>
              <a:buChar char="Ø"/>
            </a:pPr>
            <a:r>
              <a:rPr lang="it-IT" sz="9600" dirty="0">
                <a:solidFill>
                  <a:schemeClr val="bg2">
                    <a:lumMod val="90000"/>
                  </a:schemeClr>
                </a:solidFill>
                <a:latin typeface="Times New Roman" panose="02020603050405020304" pitchFamily="18" charset="0"/>
                <a:cs typeface="Times New Roman" panose="02020603050405020304" pitchFamily="18" charset="0"/>
              </a:rPr>
              <a:t>Problem Statement</a:t>
            </a:r>
          </a:p>
          <a:p>
            <a:pPr marL="1143000" indent="-1143000" algn="l">
              <a:buFont typeface="Wingdings" pitchFamily="2" charset="2"/>
              <a:buChar char="Ø"/>
            </a:pPr>
            <a:r>
              <a:rPr lang="it-IT" sz="9600" dirty="0">
                <a:solidFill>
                  <a:schemeClr val="bg2">
                    <a:lumMod val="90000"/>
                  </a:schemeClr>
                </a:solidFill>
                <a:latin typeface="Times New Roman" panose="02020603050405020304" pitchFamily="18" charset="0"/>
                <a:cs typeface="Times New Roman" panose="02020603050405020304" pitchFamily="18" charset="0"/>
              </a:rPr>
              <a:t>Literature Survey</a:t>
            </a:r>
          </a:p>
          <a:p>
            <a:pPr marL="1143000" indent="-1143000">
              <a:buFont typeface="Wingdings" pitchFamily="2" charset="2"/>
              <a:buChar char="Ø"/>
            </a:pPr>
            <a:r>
              <a:rPr lang="it-IT" sz="9600" dirty="0">
                <a:solidFill>
                  <a:schemeClr val="bg2">
                    <a:lumMod val="90000"/>
                  </a:schemeClr>
                </a:solidFill>
                <a:latin typeface="Times New Roman" panose="02020603050405020304" pitchFamily="18" charset="0"/>
                <a:cs typeface="Times New Roman" panose="02020603050405020304" pitchFamily="18" charset="0"/>
              </a:rPr>
              <a:t>Methodology</a:t>
            </a:r>
          </a:p>
          <a:p>
            <a:pPr marL="1143000" indent="-1143000" algn="l">
              <a:buFont typeface="Wingdings" pitchFamily="2" charset="2"/>
              <a:buChar char="Ø"/>
            </a:pPr>
            <a:r>
              <a:rPr lang="it-IT" sz="9600" dirty="0">
                <a:solidFill>
                  <a:schemeClr val="bg2">
                    <a:lumMod val="90000"/>
                  </a:schemeClr>
                </a:solidFill>
                <a:latin typeface="Times New Roman" panose="02020603050405020304" pitchFamily="18" charset="0"/>
                <a:cs typeface="Times New Roman" panose="02020603050405020304" pitchFamily="18" charset="0"/>
              </a:rPr>
              <a:t>Requirements</a:t>
            </a:r>
          </a:p>
          <a:p>
            <a:pPr marL="1143000" indent="-1143000" algn="l">
              <a:buFont typeface="Wingdings" pitchFamily="2" charset="2"/>
              <a:buChar char="Ø"/>
            </a:pPr>
            <a:r>
              <a:rPr lang="it-IT" sz="9600" dirty="0">
                <a:solidFill>
                  <a:schemeClr val="bg2">
                    <a:lumMod val="90000"/>
                  </a:schemeClr>
                </a:solidFill>
                <a:latin typeface="Times New Roman" panose="02020603050405020304" pitchFamily="18" charset="0"/>
                <a:cs typeface="Times New Roman" panose="02020603050405020304" pitchFamily="18" charset="0"/>
              </a:rPr>
              <a:t>Modules</a:t>
            </a:r>
          </a:p>
          <a:p>
            <a:pPr marL="1143000" indent="-1143000" algn="l">
              <a:buFont typeface="Wingdings" pitchFamily="2" charset="2"/>
              <a:buChar char="Ø"/>
            </a:pPr>
            <a:r>
              <a:rPr lang="it-IT" sz="9600" dirty="0">
                <a:solidFill>
                  <a:schemeClr val="bg2">
                    <a:lumMod val="90000"/>
                  </a:schemeClr>
                </a:solidFill>
                <a:latin typeface="Times New Roman" panose="02020603050405020304" pitchFamily="18" charset="0"/>
                <a:cs typeface="Times New Roman" panose="02020603050405020304" pitchFamily="18" charset="0"/>
              </a:rPr>
              <a:t>Implementation Process</a:t>
            </a:r>
          </a:p>
          <a:p>
            <a:pPr marL="1143000" indent="-1143000" algn="l">
              <a:buFont typeface="Wingdings" pitchFamily="2" charset="2"/>
              <a:buChar char="Ø"/>
            </a:pPr>
            <a:r>
              <a:rPr lang="it-IT" sz="9600" dirty="0">
                <a:solidFill>
                  <a:schemeClr val="bg2">
                    <a:lumMod val="90000"/>
                  </a:schemeClr>
                </a:solidFill>
                <a:latin typeface="Times New Roman" panose="02020603050405020304" pitchFamily="18" charset="0"/>
                <a:cs typeface="Times New Roman" panose="02020603050405020304" pitchFamily="18" charset="0"/>
              </a:rPr>
              <a:t>Algorithm Description</a:t>
            </a:r>
          </a:p>
          <a:p>
            <a:pPr marL="1143000" indent="-1143000">
              <a:buFont typeface="Wingdings" pitchFamily="2" charset="2"/>
              <a:buChar char="Ø"/>
            </a:pPr>
            <a:r>
              <a:rPr lang="it-IT" sz="9600" dirty="0">
                <a:solidFill>
                  <a:schemeClr val="bg2">
                    <a:lumMod val="90000"/>
                  </a:schemeClr>
                </a:solidFill>
                <a:latin typeface="Times New Roman" panose="02020603050405020304" pitchFamily="18" charset="0"/>
                <a:cs typeface="Times New Roman" panose="02020603050405020304" pitchFamily="18" charset="0"/>
              </a:rPr>
              <a:t>Result</a:t>
            </a:r>
          </a:p>
          <a:p>
            <a:pPr marL="1143000" indent="-1143000">
              <a:buFont typeface="Wingdings" pitchFamily="2" charset="2"/>
              <a:buChar char="Ø"/>
            </a:pPr>
            <a:r>
              <a:rPr lang="it-IT" sz="9600" dirty="0">
                <a:solidFill>
                  <a:schemeClr val="bg2">
                    <a:lumMod val="90000"/>
                  </a:schemeClr>
                </a:solidFill>
                <a:latin typeface="Times New Roman" panose="02020603050405020304" pitchFamily="18" charset="0"/>
                <a:cs typeface="Times New Roman" panose="02020603050405020304" pitchFamily="18" charset="0"/>
              </a:rPr>
              <a:t>Conclusion</a:t>
            </a:r>
          </a:p>
          <a:p>
            <a:pPr marL="1143000" indent="-1143000" algn="l">
              <a:buFont typeface="Wingdings" pitchFamily="2" charset="2"/>
              <a:buChar char="Ø"/>
            </a:pPr>
            <a:r>
              <a:rPr lang="it-IT" sz="9600" dirty="0">
                <a:solidFill>
                  <a:schemeClr val="bg2">
                    <a:lumMod val="90000"/>
                  </a:schemeClr>
                </a:solidFill>
                <a:latin typeface="Times New Roman" panose="02020603050405020304" pitchFamily="18" charset="0"/>
                <a:cs typeface="Times New Roman" panose="02020603050405020304" pitchFamily="18" charset="0"/>
              </a:rPr>
              <a:t>References</a:t>
            </a:r>
          </a:p>
          <a:p>
            <a:pPr algn="l"/>
            <a:endParaRPr lang="it-IT" sz="6600" dirty="0">
              <a:solidFill>
                <a:schemeClr val="accent1">
                  <a:lumMod val="40000"/>
                  <a:lumOff val="60000"/>
                </a:schemeClr>
              </a:solidFill>
              <a:latin typeface="Times New Roman" panose="02020603050405020304" pitchFamily="18" charset="0"/>
              <a:cs typeface="Times New Roman" panose="02020603050405020304" pitchFamily="18" charset="0"/>
            </a:endParaRPr>
          </a:p>
          <a:p>
            <a:pPr algn="l"/>
            <a:endParaRPr lang="it-IT" sz="2800" dirty="0">
              <a:solidFill>
                <a:schemeClr val="accent1">
                  <a:lumMod val="40000"/>
                  <a:lumOff val="60000"/>
                </a:schemeClr>
              </a:solidFill>
              <a:latin typeface="Times New Roman" panose="02020603050405020304" pitchFamily="18" charset="0"/>
              <a:cs typeface="Times New Roman" panose="02020603050405020304" pitchFamily="18" charset="0"/>
            </a:endParaRPr>
          </a:p>
          <a:p>
            <a:endParaRPr lang="it-IT" sz="5000" dirty="0">
              <a:solidFill>
                <a:schemeClr val="accent1">
                  <a:lumMod val="40000"/>
                  <a:lumOff val="60000"/>
                </a:schemeClr>
              </a:solidFill>
              <a:latin typeface="Times New Roman" panose="02020603050405020304" pitchFamily="18" charset="0"/>
              <a:cs typeface="Times New Roman" panose="02020603050405020304" pitchFamily="18" charset="0"/>
            </a:endParaRPr>
          </a:p>
          <a:p>
            <a:endParaRPr lang="it-IT" sz="2400" dirty="0">
              <a:solidFill>
                <a:schemeClr val="accent1">
                  <a:lumMod val="40000"/>
                  <a:lumOff val="60000"/>
                </a:schemeClr>
              </a:solidFill>
              <a:latin typeface="Times New Roman" panose="02020603050405020304" pitchFamily="18" charset="0"/>
              <a:cs typeface="Times New Roman" panose="02020603050405020304" pitchFamily="18" charset="0"/>
            </a:endParaRPr>
          </a:p>
          <a:p>
            <a:endParaRPr lang="it-IT" sz="2400" dirty="0">
              <a:solidFill>
                <a:schemeClr val="accent1">
                  <a:lumMod val="40000"/>
                  <a:lumOff val="60000"/>
                </a:schemeClr>
              </a:solidFill>
              <a:latin typeface="Times New Roman" panose="02020603050405020304" pitchFamily="18" charset="0"/>
              <a:cs typeface="Times New Roman" panose="02020603050405020304" pitchFamily="18" charset="0"/>
            </a:endParaRPr>
          </a:p>
          <a:p>
            <a:endParaRPr lang="it-IT" sz="2400" dirty="0">
              <a:solidFill>
                <a:schemeClr val="accent1">
                  <a:lumMod val="40000"/>
                  <a:lumOff val="60000"/>
                </a:schemeClr>
              </a:solidFill>
              <a:latin typeface="Times New Roman" panose="02020603050405020304" pitchFamily="18" charset="0"/>
              <a:cs typeface="Times New Roman" panose="02020603050405020304" pitchFamily="18" charset="0"/>
            </a:endParaRPr>
          </a:p>
          <a:p>
            <a:pPr algn="just"/>
            <a:endParaRPr lang="en-IN" sz="2400" b="1" dirty="0">
              <a:solidFill>
                <a:srgbClr val="FFFF00"/>
              </a:solidFill>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	</a:t>
            </a:r>
            <a:r>
              <a:rPr lang="en-IN" sz="1100" dirty="0">
                <a:latin typeface="Times New Roman" panose="02020603050405020304" pitchFamily="18" charset="0"/>
                <a:cs typeface="Times New Roman" panose="02020603050405020304" pitchFamily="18" charset="0"/>
              </a:rPr>
              <a:t>			</a:t>
            </a:r>
            <a:endParaRPr lang="it-IT" sz="2400" b="1" dirty="0">
              <a:solidFill>
                <a:schemeClr val="accent1">
                  <a:lumMod val="40000"/>
                  <a:lumOff val="60000"/>
                </a:schemeClr>
              </a:solidFill>
              <a:latin typeface="Times New Roman" panose="02020603050405020304" pitchFamily="18" charset="0"/>
              <a:cs typeface="Times New Roman" panose="02020603050405020304" pitchFamily="18" charset="0"/>
            </a:endParaRPr>
          </a:p>
          <a:p>
            <a:endParaRPr lang="it-IT" sz="2400" dirty="0">
              <a:solidFill>
                <a:schemeClr val="accent1">
                  <a:lumMod val="40000"/>
                  <a:lumOff val="60000"/>
                </a:schemeClr>
              </a:solidFill>
              <a:latin typeface="Times New Roman" panose="02020603050405020304" pitchFamily="18" charset="0"/>
              <a:cs typeface="Times New Roman" panose="02020603050405020304" pitchFamily="18" charset="0"/>
            </a:endParaRPr>
          </a:p>
          <a:p>
            <a:endParaRPr lang="it-IT" sz="2400" dirty="0">
              <a:solidFill>
                <a:schemeClr val="accent1">
                  <a:lumMod val="40000"/>
                  <a:lumOff val="60000"/>
                </a:schemeClr>
              </a:solidFill>
              <a:latin typeface="Times New Roman" panose="02020603050405020304" pitchFamily="18" charset="0"/>
              <a:cs typeface="Times New Roman" panose="02020603050405020304" pitchFamily="18" charset="0"/>
            </a:endParaRPr>
          </a:p>
          <a:p>
            <a:endParaRPr lang="it-IT" sz="2400" dirty="0">
              <a:solidFill>
                <a:schemeClr val="accent1">
                  <a:lumMod val="40000"/>
                  <a:lumOff val="60000"/>
                </a:schemeClr>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333390" y="477183"/>
            <a:ext cx="10991897" cy="814428"/>
          </a:xfrm>
          <a:prstGeom prst="rect">
            <a:avLst/>
          </a:prstGeom>
        </p:spPr>
        <p:txBody>
          <a:bodyPr>
            <a:noAutofit/>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a:r>
              <a:rPr lang="en-US" sz="4000" b="1" dirty="0">
                <a:solidFill>
                  <a:srgbClr val="FFFF00"/>
                </a:solidFill>
                <a:latin typeface="Times New Roman" panose="02020603050405020304" pitchFamily="18" charset="0"/>
                <a:cs typeface="Times New Roman" panose="02020603050405020304" pitchFamily="18" charset="0"/>
                <a:sym typeface="+mn-ea"/>
              </a:rPr>
              <a:t>ALGORITHM</a:t>
            </a:r>
            <a:r>
              <a:rPr lang="en-IN" altLang="en-US" sz="4000" b="1" dirty="0">
                <a:solidFill>
                  <a:srgbClr val="FFFF00"/>
                </a:solidFill>
                <a:latin typeface="Times New Roman" panose="02020603050405020304" pitchFamily="18" charset="0"/>
                <a:cs typeface="Times New Roman" panose="02020603050405020304" pitchFamily="18" charset="0"/>
                <a:sym typeface="+mn-ea"/>
              </a:rPr>
              <a:t> </a:t>
            </a:r>
            <a:r>
              <a:rPr lang="en-US" sz="4000" b="1" dirty="0">
                <a:solidFill>
                  <a:srgbClr val="FFFF00"/>
                </a:solidFill>
                <a:latin typeface="Times New Roman" panose="02020603050405020304" pitchFamily="18" charset="0"/>
                <a:cs typeface="Times New Roman" panose="02020603050405020304" pitchFamily="18" charset="0"/>
                <a:sym typeface="+mn-ea"/>
              </a:rPr>
              <a:t>DESCRIPTION</a:t>
            </a:r>
            <a:endParaRPr lang="en-IN" sz="4000" b="1" dirty="0">
              <a:solidFill>
                <a:srgbClr val="FFFF00"/>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405780" y="1844824"/>
            <a:ext cx="11521280" cy="5232202"/>
          </a:xfrm>
          <a:prstGeom prst="rect">
            <a:avLst/>
          </a:prstGeom>
          <a:noFill/>
        </p:spPr>
        <p:txBody>
          <a:bodyPr wrap="square" rtlCol="0">
            <a:spAutoFit/>
          </a:bodyPr>
          <a:lstStyle/>
          <a:p>
            <a:pPr marL="342900" indent="-342900" algn="just">
              <a:buFont typeface="Arial" panose="020B0604020202020204" pitchFamily="34" charset="0"/>
              <a:buChar char="•"/>
            </a:pPr>
            <a:r>
              <a:rPr lang="en-IN" sz="2600" b="1" dirty="0">
                <a:latin typeface="Times New Roman" panose="02020603050405020304" pitchFamily="18" charset="0"/>
                <a:ea typeface="Tahoma" panose="020B0604030504040204" pitchFamily="34" charset="0"/>
                <a:cs typeface="Times New Roman" panose="02020603050405020304" pitchFamily="18" charset="0"/>
              </a:rPr>
              <a:t> K Nearest Neighbour (KNN): </a:t>
            </a:r>
            <a:r>
              <a:rPr lang="en-IN" sz="2600" dirty="0">
                <a:latin typeface="Times New Roman" panose="02020603050405020304" pitchFamily="18" charset="0"/>
                <a:ea typeface="Tahoma" panose="020B0604030504040204" pitchFamily="34" charset="0"/>
                <a:cs typeface="Times New Roman" panose="02020603050405020304" pitchFamily="18" charset="0"/>
              </a:rPr>
              <a:t>It is </a:t>
            </a:r>
            <a:r>
              <a:rPr lang="en-US" sz="2600" dirty="0">
                <a:latin typeface="Times New Roman" pitchFamily="18" charset="0"/>
                <a:cs typeface="Times New Roman" pitchFamily="18" charset="0"/>
              </a:rPr>
              <a:t>a non-parametric algorithm used for both classification and regression tasks. It works by finding the K nearest data points in the training set to a given test point and classifying the test point based on the majority class of its neighbors. KNN does not make any assumptions about the underlying data distribution.</a:t>
            </a:r>
          </a:p>
          <a:p>
            <a:pPr marL="342900" indent="-342900" algn="just">
              <a:buFont typeface="Arial" panose="020B0604020202020204" pitchFamily="34" charset="0"/>
              <a:buChar char="•"/>
            </a:pPr>
            <a:endParaRPr lang="en-IN" sz="26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N" sz="2600" b="1" dirty="0">
                <a:latin typeface="Times New Roman" panose="02020603050405020304" pitchFamily="18" charset="0"/>
                <a:cs typeface="Times New Roman" panose="02020603050405020304" pitchFamily="18" charset="0"/>
              </a:rPr>
              <a:t>Logistic Regression (LR): </a:t>
            </a:r>
            <a:r>
              <a:rPr lang="en-IN" sz="2600" dirty="0">
                <a:latin typeface="Times New Roman" panose="02020603050405020304" pitchFamily="18" charset="0"/>
                <a:cs typeface="Times New Roman" panose="02020603050405020304" pitchFamily="18" charset="0"/>
              </a:rPr>
              <a:t>It is </a:t>
            </a:r>
            <a:r>
              <a:rPr lang="en-US" sz="2600" dirty="0">
                <a:latin typeface="Times New Roman" pitchFamily="18" charset="0"/>
                <a:cs typeface="Times New Roman" pitchFamily="18" charset="0"/>
              </a:rPr>
              <a:t>a supervised learning algorithm used for binary classification problems. It models the relationship between the dependent variable and one or more independent variables by estimating the probabilities using a logistic function. The algorithm aims to find the best-fit line that separates the two classes.</a:t>
            </a:r>
          </a:p>
          <a:p>
            <a:r>
              <a:rPr lang="en-IN" sz="2400" dirty="0">
                <a:latin typeface="Times New Roman" panose="02020603050405020304" pitchFamily="18" charset="0"/>
                <a:cs typeface="Times New Roman" panose="02020603050405020304" pitchFamily="18" charset="0"/>
              </a:rPr>
              <a:t>     </a:t>
            </a:r>
          </a:p>
          <a:p>
            <a:endParaRPr lang="en-IN" sz="24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17490" y="548938"/>
            <a:ext cx="10991897" cy="814428"/>
          </a:xfrm>
          <a:prstGeom prst="rect">
            <a:avLst/>
          </a:prstGeom>
        </p:spPr>
        <p:txBody>
          <a:bodyPr>
            <a:noAutofit/>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a:r>
              <a:rPr lang="en-US" sz="4000" b="1" dirty="0">
                <a:solidFill>
                  <a:srgbClr val="FFFF00"/>
                </a:solidFill>
                <a:latin typeface="Times New Roman" panose="02020603050405020304" pitchFamily="18" charset="0"/>
                <a:cs typeface="Times New Roman" panose="02020603050405020304" pitchFamily="18" charset="0"/>
              </a:rPr>
              <a:t> ALGORITHM</a:t>
            </a:r>
            <a:r>
              <a:rPr lang="en-IN" altLang="en-US" sz="4000" b="1" dirty="0">
                <a:solidFill>
                  <a:srgbClr val="FFFF00"/>
                </a:solidFill>
                <a:latin typeface="Times New Roman" panose="02020603050405020304" pitchFamily="18" charset="0"/>
                <a:cs typeface="Times New Roman" panose="02020603050405020304" pitchFamily="18" charset="0"/>
              </a:rPr>
              <a:t> </a:t>
            </a:r>
            <a:r>
              <a:rPr lang="en-US" sz="4000" b="1" dirty="0">
                <a:solidFill>
                  <a:srgbClr val="FFFF00"/>
                </a:solidFill>
                <a:latin typeface="Times New Roman" panose="02020603050405020304" pitchFamily="18" charset="0"/>
                <a:cs typeface="Times New Roman" panose="02020603050405020304" pitchFamily="18" charset="0"/>
                <a:sym typeface="+mn-ea"/>
              </a:rPr>
              <a:t>DESCRIPTION</a:t>
            </a:r>
            <a:endParaRPr lang="en-IN" altLang="en-US" sz="4000" b="1" dirty="0">
              <a:solidFill>
                <a:srgbClr val="FFFF00"/>
              </a:solidFill>
              <a:latin typeface="Times New Roman" panose="02020603050405020304" pitchFamily="18" charset="0"/>
              <a:cs typeface="Times New Roman" panose="02020603050405020304" pitchFamily="18" charset="0"/>
            </a:endParaRPr>
          </a:p>
        </p:txBody>
      </p:sp>
      <p:sp>
        <p:nvSpPr>
          <p:cNvPr id="4" name="Text Box 3"/>
          <p:cNvSpPr txBox="1"/>
          <p:nvPr/>
        </p:nvSpPr>
        <p:spPr>
          <a:xfrm>
            <a:off x="477520" y="1844675"/>
            <a:ext cx="11317605" cy="4493538"/>
          </a:xfrm>
          <a:prstGeom prst="rect">
            <a:avLst/>
          </a:prstGeom>
          <a:noFill/>
        </p:spPr>
        <p:txBody>
          <a:bodyPr wrap="square" rtlCol="0">
            <a:spAutoFit/>
          </a:bodyPr>
          <a:lstStyle/>
          <a:p>
            <a:pPr marL="342900" indent="-342900" algn="just">
              <a:buFont typeface="Arial" panose="020B0604020202020204" pitchFamily="34" charset="0"/>
              <a:buChar char="•"/>
            </a:pPr>
            <a:r>
              <a:rPr lang="en-US" sz="2600" b="1" dirty="0">
                <a:latin typeface="Times New Roman" panose="02020603050405020304" pitchFamily="18" charset="0"/>
                <a:cs typeface="Times New Roman" panose="02020603050405020304" pitchFamily="18" charset="0"/>
              </a:rPr>
              <a:t>Support Vector Machine(SVM): </a:t>
            </a:r>
            <a:r>
              <a:rPr lang="en-US" sz="2600" dirty="0">
                <a:latin typeface="Times New Roman" pitchFamily="18" charset="0"/>
                <a:cs typeface="Times New Roman" panose="02020603050405020304" pitchFamily="18" charset="0"/>
              </a:rPr>
              <a:t>It is a supervised learning algorithm used for both classification and regression tasks. It aims to find the best hyper plane that separates the data points of different classes with the maximum margin. SVM can handle both linearly separable and non-linearly separable data by using different kernel functions.</a:t>
            </a:r>
          </a:p>
          <a:p>
            <a:pPr algn="just"/>
            <a:endParaRPr lang="en-US" sz="2600" dirty="0">
              <a:latin typeface="Times New Roman" pitchFamily="18" charset="0"/>
              <a:cs typeface="Times New Roman" panose="02020603050405020304" pitchFamily="18" charset="0"/>
            </a:endParaRPr>
          </a:p>
          <a:p>
            <a:pPr marL="342900" indent="-342900" algn="just">
              <a:buFont typeface="Arial" panose="020B0604020202020204" pitchFamily="34" charset="0"/>
              <a:buChar char="•"/>
            </a:pPr>
            <a:r>
              <a:rPr lang="en-US" sz="2600" b="1" dirty="0">
                <a:latin typeface="Times New Roman" panose="02020603050405020304" pitchFamily="18" charset="0"/>
                <a:cs typeface="Times New Roman" panose="02020603050405020304" pitchFamily="18" charset="0"/>
              </a:rPr>
              <a:t>Random Forest Classifier:</a:t>
            </a:r>
            <a:r>
              <a:rPr lang="en-US" sz="2600" dirty="0">
                <a:latin typeface="Times New Roman" panose="02020603050405020304" pitchFamily="18" charset="0"/>
                <a:cs typeface="Times New Roman" panose="02020603050405020304" pitchFamily="18" charset="0"/>
              </a:rPr>
              <a:t> It is an ensemble learning algorithm that combines multiple decision trees to make predictions. It works by creating a set of decision trees on different subsets of the training data and then averaging their predictions. Random Forest can handle both classification and regression tasks and is known for its ability to handle high-dimensional data and avoid over fitting.</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548640"/>
            <a:ext cx="7633245" cy="814705"/>
          </a:xfrm>
        </p:spPr>
        <p:txBody>
          <a:bodyPr>
            <a:normAutofit fontScale="90000"/>
          </a:bodyPr>
          <a:lstStyle/>
          <a:p>
            <a:r>
              <a:rPr lang="en-US" sz="4890" b="1" dirty="0">
                <a:solidFill>
                  <a:srgbClr val="FFFF00"/>
                </a:solidFill>
                <a:latin typeface="Times New Roman" panose="02020603050405020304" pitchFamily="18" charset="0"/>
                <a:cs typeface="Times New Roman" panose="02020603050405020304" pitchFamily="18" charset="0"/>
              </a:rPr>
              <a:t>REVIVAL OF PROPOSAL</a:t>
            </a:r>
            <a:endParaRPr lang="en-IN" sz="4890" b="1"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89865" y="1844675"/>
            <a:ext cx="11809095" cy="4881245"/>
          </a:xfrm>
        </p:spPr>
        <p:txBody>
          <a:bodyPr>
            <a:noAutofit/>
          </a:bodyPr>
          <a:lstStyle/>
          <a:p>
            <a:pPr marL="0" indent="0" algn="just">
              <a:lnSpc>
                <a:spcPct val="115000"/>
              </a:lnSpc>
              <a:spcAft>
                <a:spcPts val="1000"/>
              </a:spcAft>
              <a:buNone/>
            </a:pPr>
            <a:r>
              <a:rPr lang="en-US" sz="2400" dirty="0">
                <a:latin typeface="Times New Roman" pitchFamily="18" charset="0"/>
                <a:cs typeface="Times New Roman" pitchFamily="18" charset="0"/>
              </a:rPr>
              <a:t>Liver disease refers to an abnormality in the liver’s function, resulting in illness . The liver is responsible for many vital functions within the body, and if it becomes damaged or infected, the loss of these functions can have a significant impact on overall health. Hepatic disorder is another term used to describe liver disease . This umbrella term encompasses a range of possible complications that prevent the liver from performing its assigned roles. Even if only a quarter of the liver is still functioning and the rest is damaged, this organ’s efficiency will be greatly reduced. The liver is the biggest hard structure in the human build and is well thought-out as a gland because, amid its many roles, it creates and secretes bile. The liver is stood at the upright part of the abdomen and the rib cage shelters it. It has two core lobes that are thru with small lobules. The liver cells have two dissimilar bases of a blood source. </a:t>
            </a:r>
            <a:endParaRPr lang="en-US" sz="2400" i="0"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64802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89756" y="404664"/>
            <a:ext cx="10991897" cy="814428"/>
          </a:xfrm>
          <a:prstGeom prst="rect">
            <a:avLst/>
          </a:prstGeom>
        </p:spPr>
        <p:txBody>
          <a:bodyPr>
            <a:noAutofit/>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a:r>
              <a:rPr lang="en-US" sz="4800" b="1" dirty="0">
                <a:solidFill>
                  <a:srgbClr val="FFFF00"/>
                </a:solidFill>
                <a:latin typeface="Times New Roman" panose="02020603050405020304" pitchFamily="18" charset="0"/>
                <a:cs typeface="Times New Roman" panose="02020603050405020304" pitchFamily="18" charset="0"/>
              </a:rPr>
              <a:t>RESULT :</a:t>
            </a:r>
            <a:r>
              <a:rPr lang="en-IN" altLang="en-US" sz="4800" b="1" dirty="0">
                <a:solidFill>
                  <a:srgbClr val="FFFF00"/>
                </a:solidFill>
                <a:latin typeface="Times New Roman" panose="02020603050405020304" pitchFamily="18" charset="0"/>
                <a:cs typeface="Times New Roman" panose="02020603050405020304" pitchFamily="18" charset="0"/>
              </a:rPr>
              <a:t> </a:t>
            </a:r>
            <a:r>
              <a:rPr lang="en-IN" altLang="en-US" sz="4200" b="1" dirty="0">
                <a:solidFill>
                  <a:srgbClr val="FFFF00"/>
                </a:solidFill>
                <a:latin typeface="Times New Roman" panose="02020603050405020304" pitchFamily="18" charset="0"/>
                <a:cs typeface="Times New Roman" panose="02020603050405020304" pitchFamily="18" charset="0"/>
              </a:rPr>
              <a:t>Web Page</a:t>
            </a:r>
            <a:r>
              <a:rPr lang="en-US" sz="4800" b="1" dirty="0">
                <a:solidFill>
                  <a:srgbClr val="FFFF00"/>
                </a:solidFill>
                <a:latin typeface="Times New Roman" panose="02020603050405020304" pitchFamily="18" charset="0"/>
                <a:cs typeface="Times New Roman" panose="02020603050405020304" pitchFamily="18" charset="0"/>
              </a:rPr>
              <a:t> </a:t>
            </a:r>
            <a:endParaRPr lang="en-IN" sz="4800" b="1" dirty="0">
              <a:solidFill>
                <a:srgbClr val="FFFF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B2293B8-CC58-5172-01C5-900D530FC3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00809"/>
            <a:ext cx="12188825" cy="515629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189230" y="548640"/>
            <a:ext cx="6575425" cy="768350"/>
          </a:xfrm>
          <a:prstGeom prst="rect">
            <a:avLst/>
          </a:prstGeom>
          <a:noFill/>
        </p:spPr>
        <p:txBody>
          <a:bodyPr wrap="none" rtlCol="0">
            <a:spAutoFit/>
          </a:bodyPr>
          <a:lstStyle/>
          <a:p>
            <a:pPr algn="l"/>
            <a:r>
              <a:rPr lang="en-US" sz="4400" b="1" dirty="0">
                <a:solidFill>
                  <a:srgbClr val="FFFF00"/>
                </a:solidFill>
                <a:latin typeface="Times New Roman" panose="02020603050405020304" pitchFamily="18" charset="0"/>
                <a:cs typeface="Times New Roman" panose="02020603050405020304" pitchFamily="18" charset="0"/>
                <a:sym typeface="+mn-ea"/>
              </a:rPr>
              <a:t>RESULT</a:t>
            </a:r>
            <a:r>
              <a:rPr lang="en-US" sz="4200" b="1" dirty="0">
                <a:solidFill>
                  <a:srgbClr val="FFFF00"/>
                </a:solidFill>
                <a:latin typeface="Times New Roman" panose="02020603050405020304" pitchFamily="18" charset="0"/>
                <a:cs typeface="Times New Roman" panose="02020603050405020304" pitchFamily="18" charset="0"/>
                <a:sym typeface="+mn-ea"/>
              </a:rPr>
              <a:t> :</a:t>
            </a:r>
            <a:r>
              <a:rPr lang="en-IN" altLang="en-US" sz="4200" b="1" dirty="0">
                <a:solidFill>
                  <a:srgbClr val="FFFF00"/>
                </a:solidFill>
                <a:latin typeface="Times New Roman" panose="02020603050405020304" pitchFamily="18" charset="0"/>
                <a:cs typeface="Times New Roman" panose="02020603050405020304" pitchFamily="18" charset="0"/>
                <a:sym typeface="+mn-ea"/>
              </a:rPr>
              <a:t> Entering Values</a:t>
            </a:r>
            <a:r>
              <a:rPr lang="en-US" sz="4200" b="1" dirty="0">
                <a:solidFill>
                  <a:srgbClr val="FFFF00"/>
                </a:solidFill>
                <a:latin typeface="Times New Roman" panose="02020603050405020304" pitchFamily="18" charset="0"/>
                <a:cs typeface="Times New Roman" panose="02020603050405020304" pitchFamily="18" charset="0"/>
                <a:sym typeface="+mn-ea"/>
              </a:rPr>
              <a:t> </a:t>
            </a:r>
            <a:endParaRPr lang="en-US" sz="4200"/>
          </a:p>
        </p:txBody>
      </p:sp>
      <p:pic>
        <p:nvPicPr>
          <p:cNvPr id="5" name="Picture 4">
            <a:extLst>
              <a:ext uri="{FF2B5EF4-FFF2-40B4-BE49-F238E27FC236}">
                <a16:creationId xmlns:a16="http://schemas.microsoft.com/office/drawing/2014/main" id="{1E9F47B7-B31F-C36E-D593-5ECA9B6AB3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00807"/>
            <a:ext cx="12188825" cy="5156299"/>
          </a:xfrm>
          <a:prstGeom prst="rect">
            <a:avLst/>
          </a:prstGeom>
        </p:spPr>
      </p:pic>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1764" y="477183"/>
            <a:ext cx="8424936" cy="706755"/>
          </a:xfrm>
          <a:prstGeom prst="rect">
            <a:avLst/>
          </a:prstGeom>
          <a:noFill/>
        </p:spPr>
        <p:txBody>
          <a:bodyPr wrap="square" rtlCol="0">
            <a:spAutoFit/>
          </a:bodyPr>
          <a:lstStyle/>
          <a:p>
            <a:r>
              <a:rPr lang="en-US" sz="4000" b="1" dirty="0">
                <a:solidFill>
                  <a:srgbClr val="FFFF00"/>
                </a:solidFill>
                <a:latin typeface="Times New Roman" panose="02020603050405020304" pitchFamily="18" charset="0"/>
                <a:cs typeface="Times New Roman" panose="02020603050405020304" pitchFamily="18" charset="0"/>
              </a:rPr>
              <a:t>RESULT </a:t>
            </a:r>
            <a:r>
              <a:rPr lang="en-IN" altLang="en-US" sz="4000" b="1" dirty="0">
                <a:solidFill>
                  <a:srgbClr val="FFFF00"/>
                </a:solidFill>
                <a:latin typeface="Times New Roman" panose="02020603050405020304" pitchFamily="18" charset="0"/>
                <a:cs typeface="Times New Roman" panose="02020603050405020304" pitchFamily="18" charset="0"/>
              </a:rPr>
              <a:t>DISPLAY:</a:t>
            </a:r>
          </a:p>
        </p:txBody>
      </p:sp>
      <p:pic>
        <p:nvPicPr>
          <p:cNvPr id="5" name="Picture 4">
            <a:extLst>
              <a:ext uri="{FF2B5EF4-FFF2-40B4-BE49-F238E27FC236}">
                <a16:creationId xmlns:a16="http://schemas.microsoft.com/office/drawing/2014/main" id="{B8880698-BE89-5B31-7F63-8A98A6FDBA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8799"/>
            <a:ext cx="12188825" cy="522830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05765" y="621030"/>
            <a:ext cx="7605395" cy="706755"/>
          </a:xfrm>
          <a:prstGeom prst="rect">
            <a:avLst/>
          </a:prstGeom>
          <a:noFill/>
        </p:spPr>
        <p:txBody>
          <a:bodyPr wrap="square" rtlCol="0">
            <a:spAutoFit/>
          </a:bodyPr>
          <a:lstStyle/>
          <a:p>
            <a:pPr algn="l"/>
            <a:r>
              <a:rPr lang="en-US" sz="4000" b="1" dirty="0" err="1">
                <a:solidFill>
                  <a:srgbClr val="FFFF00"/>
                </a:solidFill>
                <a:latin typeface="Times New Roman" panose="02020603050405020304" pitchFamily="18" charset="0"/>
                <a:cs typeface="Times New Roman" panose="02020603050405020304" pitchFamily="18" charset="0"/>
                <a:sym typeface="+mn-ea"/>
              </a:rPr>
              <a:t>RESULT:Entering</a:t>
            </a:r>
            <a:r>
              <a:rPr lang="en-US" sz="4000" b="1" dirty="0">
                <a:solidFill>
                  <a:srgbClr val="FFFF00"/>
                </a:solidFill>
                <a:latin typeface="Times New Roman" panose="02020603050405020304" pitchFamily="18" charset="0"/>
                <a:cs typeface="Times New Roman" panose="02020603050405020304" pitchFamily="18" charset="0"/>
                <a:sym typeface="+mn-ea"/>
              </a:rPr>
              <a:t> Values</a:t>
            </a:r>
          </a:p>
        </p:txBody>
      </p:sp>
      <p:pic>
        <p:nvPicPr>
          <p:cNvPr id="5" name="Picture 4">
            <a:extLst>
              <a:ext uri="{FF2B5EF4-FFF2-40B4-BE49-F238E27FC236}">
                <a16:creationId xmlns:a16="http://schemas.microsoft.com/office/drawing/2014/main" id="{F645B27F-A8C0-5C75-D96C-467113BAB6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00807"/>
            <a:ext cx="12188825" cy="5156299"/>
          </a:xfrm>
          <a:prstGeom prst="rect">
            <a:avLst/>
          </a:prstGeom>
        </p:spPr>
      </p:pic>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05765" y="621030"/>
            <a:ext cx="7605395" cy="706755"/>
          </a:xfrm>
          <a:prstGeom prst="rect">
            <a:avLst/>
          </a:prstGeom>
          <a:noFill/>
        </p:spPr>
        <p:txBody>
          <a:bodyPr wrap="square" rtlCol="0">
            <a:spAutoFit/>
          </a:bodyPr>
          <a:lstStyle/>
          <a:p>
            <a:pPr algn="l"/>
            <a:r>
              <a:rPr lang="en-US" sz="4000" b="1" dirty="0">
                <a:solidFill>
                  <a:srgbClr val="FFFF00"/>
                </a:solidFill>
                <a:latin typeface="Times New Roman" panose="02020603050405020304" pitchFamily="18" charset="0"/>
                <a:cs typeface="Times New Roman" panose="02020603050405020304" pitchFamily="18" charset="0"/>
                <a:sym typeface="+mn-ea"/>
              </a:rPr>
              <a:t>RESULT </a:t>
            </a:r>
            <a:r>
              <a:rPr lang="en-IN" altLang="en-US" sz="4000" b="1" dirty="0">
                <a:solidFill>
                  <a:srgbClr val="FFFF00"/>
                </a:solidFill>
                <a:latin typeface="Times New Roman" panose="02020603050405020304" pitchFamily="18" charset="0"/>
                <a:cs typeface="Times New Roman" panose="02020603050405020304" pitchFamily="18" charset="0"/>
                <a:sym typeface="+mn-ea"/>
              </a:rPr>
              <a:t>DISPLAY:</a:t>
            </a:r>
            <a:endParaRPr lang="en-US" sz="4000" b="1" dirty="0">
              <a:solidFill>
                <a:srgbClr val="FFFF00"/>
              </a:solidFill>
              <a:latin typeface="Times New Roman" panose="02020603050405020304" pitchFamily="18" charset="0"/>
              <a:cs typeface="Times New Roman" panose="02020603050405020304" pitchFamily="18" charset="0"/>
              <a:sym typeface="+mn-ea"/>
            </a:endParaRPr>
          </a:p>
        </p:txBody>
      </p:sp>
      <p:pic>
        <p:nvPicPr>
          <p:cNvPr id="4" name="Picture 3">
            <a:extLst>
              <a:ext uri="{FF2B5EF4-FFF2-40B4-BE49-F238E27FC236}">
                <a16:creationId xmlns:a16="http://schemas.microsoft.com/office/drawing/2014/main" id="{9A406CB1-93FB-0E11-B2D3-58F6E1549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8800"/>
            <a:ext cx="12188825" cy="5228306"/>
          </a:xfrm>
          <a:prstGeom prst="rect">
            <a:avLst/>
          </a:prstGeom>
        </p:spPr>
      </p:pic>
    </p:spTree>
    <p:extLst>
      <p:ext uri="{BB962C8B-B14F-4D97-AF65-F5344CB8AC3E}">
        <p14:creationId xmlns:p14="http://schemas.microsoft.com/office/powerpoint/2010/main" val="1423356782"/>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solidFill>
                  <a:srgbClr val="FFFF00"/>
                </a:solidFill>
                <a:latin typeface="Times New Roman" panose="02020603050405020304" pitchFamily="18" charset="0"/>
                <a:cs typeface="Times New Roman" panose="02020603050405020304" pitchFamily="18" charset="0"/>
              </a:rPr>
              <a:t>CONCLUSION</a:t>
            </a:r>
          </a:p>
        </p:txBody>
      </p:sp>
      <p:sp>
        <p:nvSpPr>
          <p:cNvPr id="5" name="TextBox 4"/>
          <p:cNvSpPr txBox="1"/>
          <p:nvPr/>
        </p:nvSpPr>
        <p:spPr>
          <a:xfrm>
            <a:off x="457200" y="1917065"/>
            <a:ext cx="11358245" cy="2122805"/>
          </a:xfrm>
          <a:prstGeom prst="rect">
            <a:avLst/>
          </a:prstGeom>
          <a:noFill/>
        </p:spPr>
        <p:txBody>
          <a:bodyPr wrap="square">
            <a:spAutoFit/>
          </a:bodyPr>
          <a:lstStyle/>
          <a:p>
            <a:pPr algn="just">
              <a:lnSpc>
                <a:spcPct val="150000"/>
              </a:lnSpc>
            </a:pPr>
            <a:r>
              <a:rPr lang="en-IN" altLang="en-US" sz="2200" dirty="0">
                <a:latin typeface="Times New Roman" panose="02020603050405020304" pitchFamily="18" charset="0"/>
                <a:cs typeface="Times New Roman" panose="02020603050405020304" pitchFamily="18" charset="0"/>
              </a:rPr>
              <a:t>We conclude that t</a:t>
            </a:r>
            <a:r>
              <a:rPr lang="en-US" sz="2200" dirty="0">
                <a:latin typeface="Times New Roman" panose="02020603050405020304" pitchFamily="18" charset="0"/>
                <a:cs typeface="Times New Roman" panose="02020603050405020304" pitchFamily="18" charset="0"/>
              </a:rPr>
              <a:t>hrough this project efficiency of the prediction</a:t>
            </a:r>
            <a:r>
              <a:rPr lang="en-IN" altLang="en-US" sz="2200" dirty="0">
                <a:latin typeface="Times New Roman" panose="02020603050405020304" pitchFamily="18" charset="0"/>
                <a:cs typeface="Times New Roman" panose="02020603050405020304" pitchFamily="18" charset="0"/>
              </a:rPr>
              <a:t> is increased and</a:t>
            </a:r>
            <a:r>
              <a:rPr lang="en-US" sz="2200" dirty="0">
                <a:latin typeface="Times New Roman" panose="02020603050405020304" pitchFamily="18" charset="0"/>
                <a:cs typeface="Times New Roman" panose="02020603050405020304" pitchFamily="18" charset="0"/>
              </a:rPr>
              <a:t> accuracy of the prediction algorithms where we have used different algorithms to predict the accuracy of the disease</a:t>
            </a:r>
            <a:r>
              <a:rPr lang="en-IN" altLang="en-US" sz="2200" dirty="0">
                <a:latin typeface="Times New Roman" panose="02020603050405020304" pitchFamily="18" charset="0"/>
                <a:cs typeface="Times New Roman" panose="02020603050405020304" pitchFamily="18" charset="0"/>
              </a:rPr>
              <a:t> is determined</a:t>
            </a:r>
            <a:r>
              <a:rPr lang="en-US" sz="2200" dirty="0">
                <a:latin typeface="Times New Roman" panose="02020603050405020304" pitchFamily="18" charset="0"/>
                <a:cs typeface="Times New Roman" panose="02020603050405020304" pitchFamily="18" charset="0"/>
              </a:rPr>
              <a:t>.</a:t>
            </a:r>
            <a:r>
              <a:rPr lang="en-IN" altLang="en-US"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Finally we created a web application </a:t>
            </a:r>
            <a:r>
              <a:rPr lang="en-IN" altLang="en-US" sz="2200" dirty="0">
                <a:latin typeface="Times New Roman" panose="02020603050405020304" pitchFamily="18" charset="0"/>
                <a:cs typeface="Times New Roman" panose="02020603050405020304" pitchFamily="18" charset="0"/>
              </a:rPr>
              <a:t>through</a:t>
            </a:r>
            <a:r>
              <a:rPr lang="en-US" sz="2200" dirty="0">
                <a:latin typeface="Times New Roman" panose="02020603050405020304" pitchFamily="18" charset="0"/>
                <a:cs typeface="Times New Roman" panose="02020603050405020304" pitchFamily="18" charset="0"/>
              </a:rPr>
              <a:t> flask interface </a:t>
            </a:r>
            <a:r>
              <a:rPr lang="en-US" sz="2200" dirty="0">
                <a:solidFill>
                  <a:srgbClr val="000000"/>
                </a:solidFill>
                <a:effectLst/>
                <a:latin typeface="Times New Roman" panose="02020603050405020304" pitchFamily="18" charset="0"/>
                <a:cs typeface="Times New Roman" panose="02020603050405020304" pitchFamily="18" charset="0"/>
                <a:sym typeface="+mn-ea"/>
              </a:rPr>
              <a:t>where the users can check whether </a:t>
            </a:r>
            <a:r>
              <a:rPr lang="en-US" sz="2200" dirty="0">
                <a:solidFill>
                  <a:srgbClr val="000000"/>
                </a:solidFill>
                <a:latin typeface="Times New Roman" panose="02020603050405020304" pitchFamily="18" charset="0"/>
                <a:cs typeface="Times New Roman" panose="02020603050405020304" pitchFamily="18" charset="0"/>
                <a:sym typeface="+mn-ea"/>
              </a:rPr>
              <a:t>they</a:t>
            </a:r>
            <a:r>
              <a:rPr lang="en-US" sz="2200" dirty="0">
                <a:solidFill>
                  <a:srgbClr val="000000"/>
                </a:solidFill>
                <a:effectLst/>
                <a:latin typeface="Times New Roman" panose="02020603050405020304" pitchFamily="18" charset="0"/>
                <a:cs typeface="Times New Roman" panose="02020603050405020304" pitchFamily="18" charset="0"/>
                <a:sym typeface="+mn-ea"/>
              </a:rPr>
              <a:t> have liver disease or not.</a:t>
            </a:r>
            <a:r>
              <a:rPr lang="en-US" sz="2200" dirty="0">
                <a:latin typeface="Times New Roman" panose="02020603050405020304" pitchFamily="18" charset="0"/>
                <a:cs typeface="Times New Roman" panose="02020603050405020304" pitchFamily="18" charset="0"/>
              </a:rPr>
              <a:t> </a:t>
            </a:r>
            <a:endParaRPr lang="en-IN" sz="22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REFERENCES</a:t>
            </a:r>
            <a:endParaRPr lang="en-IN"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61764" y="1772816"/>
            <a:ext cx="11665296" cy="4968552"/>
          </a:xfrm>
        </p:spPr>
        <p:txBody>
          <a:bodyPr>
            <a:noAutofit/>
          </a:bodyPr>
          <a:lstStyle/>
          <a:p>
            <a:pPr marL="742950" indent="-742950">
              <a:buFont typeface="+mj-lt"/>
              <a:buAutoNum type="arabicPeriod"/>
            </a:pPr>
            <a:r>
              <a:rPr lang="en-IN" sz="2000" dirty="0">
                <a:solidFill>
                  <a:schemeClr val="tx1"/>
                </a:solidFill>
                <a:latin typeface="Times New Roman" panose="02020603050405020304" pitchFamily="18" charset="0"/>
                <a:cs typeface="Times New Roman" panose="02020603050405020304" pitchFamily="18" charset="0"/>
              </a:rPr>
              <a:t>Ketan Gupta, Nasmin Jiwani</a:t>
            </a:r>
            <a:r>
              <a:rPr lang="en-US" sz="2000" dirty="0">
                <a:solidFill>
                  <a:schemeClr val="tx1"/>
                </a:solidFill>
                <a:latin typeface="Times New Roman" panose="02020603050405020304" pitchFamily="18" charset="0"/>
                <a:cs typeface="Times New Roman" panose="02020603050405020304" pitchFamily="18" charset="0"/>
              </a:rPr>
              <a:t>,</a:t>
            </a:r>
            <a:r>
              <a:rPr lang="en-IN" sz="2000" dirty="0">
                <a:solidFill>
                  <a:schemeClr val="tx1"/>
                </a:solidFill>
                <a:latin typeface="Times New Roman" panose="02020603050405020304" pitchFamily="18" charset="0"/>
                <a:cs typeface="Times New Roman" panose="02020603050405020304" pitchFamily="18" charset="0"/>
              </a:rPr>
              <a:t> Neda Afreen</a:t>
            </a:r>
            <a:r>
              <a:rPr lang="en-US" sz="2000" dirty="0">
                <a:solidFill>
                  <a:schemeClr val="tx1"/>
                </a:solidFill>
                <a:latin typeface="Times New Roman" panose="02020603050405020304" pitchFamily="18" charset="0"/>
                <a:cs typeface="Times New Roman" panose="02020603050405020304" pitchFamily="18" charset="0"/>
              </a:rPr>
              <a:t> &amp;</a:t>
            </a:r>
            <a:r>
              <a:rPr lang="en-IN" sz="2000" dirty="0">
                <a:solidFill>
                  <a:schemeClr val="tx1"/>
                </a:solidFill>
                <a:latin typeface="Times New Roman" panose="02020603050405020304" pitchFamily="18" charset="0"/>
                <a:cs typeface="Times New Roman" panose="02020603050405020304" pitchFamily="18" charset="0"/>
              </a:rPr>
              <a:t> Divyarani D “</a:t>
            </a:r>
            <a:r>
              <a:rPr lang="en-US" sz="2000" dirty="0">
                <a:solidFill>
                  <a:schemeClr val="tx1"/>
                </a:solidFill>
                <a:latin typeface="Times New Roman" panose="02020603050405020304" pitchFamily="18" charset="0"/>
                <a:cs typeface="Times New Roman" panose="02020603050405020304" pitchFamily="18" charset="0"/>
              </a:rPr>
              <a:t>Liver Disease Prediction using Machine learning Classification Techniques</a:t>
            </a:r>
            <a:r>
              <a:rPr lang="en-IN" sz="2000" dirty="0">
                <a:solidFill>
                  <a:schemeClr val="tx1"/>
                </a:solidFill>
                <a:latin typeface="Times New Roman" panose="02020603050405020304" pitchFamily="18" charset="0"/>
                <a:cs typeface="Times New Roman" panose="02020603050405020304" pitchFamily="18" charset="0"/>
              </a:rPr>
              <a:t>” in </a:t>
            </a:r>
            <a:r>
              <a:rPr lang="en-US" sz="2000" dirty="0">
                <a:solidFill>
                  <a:schemeClr val="tx1"/>
                </a:solidFill>
                <a:latin typeface="Times New Roman" panose="02020603050405020304" pitchFamily="18" charset="0"/>
                <a:cs typeface="Times New Roman" panose="02020603050405020304" pitchFamily="18" charset="0"/>
              </a:rPr>
              <a:t>11th IEEE International Conference on Communication Systems and Network Technologies.</a:t>
            </a:r>
          </a:p>
          <a:p>
            <a:pPr marL="742950" indent="-742950">
              <a:buFont typeface="+mj-lt"/>
              <a:buAutoNum type="arabicPeriod"/>
            </a:pPr>
            <a:r>
              <a:rPr lang="en-US" sz="2000" dirty="0">
                <a:solidFill>
                  <a:schemeClr val="tx1"/>
                </a:solidFill>
                <a:latin typeface="Times New Roman" panose="02020603050405020304" pitchFamily="18" charset="0"/>
                <a:cs typeface="Times New Roman" panose="02020603050405020304" pitchFamily="18" charset="0"/>
              </a:rPr>
              <a:t>Jayakumar Sadhasivam, J.Senthil, R.M.Ganesh, N.Chellapan “Liver Disease Prediction Using Machine Learning Classification” in </a:t>
            </a:r>
            <a:r>
              <a:rPr lang="en-US" sz="2000" u="sng" dirty="0">
                <a:solidFill>
                  <a:schemeClr val="tx1"/>
                </a:solidFill>
                <a:latin typeface="Times New Roman" panose="02020603050405020304" pitchFamily="18" charset="0"/>
                <a:cs typeface="Times New Roman" panose="02020603050405020304" pitchFamily="18" charset="0"/>
                <a:hlinkClick r:id="rId2"/>
              </a:rPr>
              <a:t>https://www.webology.org/datacms/articles/20211222042439pmWEB18293.pdf</a:t>
            </a:r>
            <a:r>
              <a:rPr lang="en-US" sz="2000" u="sng" dirty="0">
                <a:solidFill>
                  <a:schemeClr val="tx1"/>
                </a:solidFill>
                <a:latin typeface="Times New Roman" panose="02020603050405020304" pitchFamily="18" charset="0"/>
                <a:cs typeface="Times New Roman" panose="02020603050405020304" pitchFamily="18" charset="0"/>
              </a:rPr>
              <a:t>.</a:t>
            </a:r>
          </a:p>
          <a:p>
            <a:pPr marL="742950" indent="-742950">
              <a:buFont typeface="+mj-lt"/>
              <a:buAutoNum type="arabicPeriod"/>
            </a:pPr>
            <a:r>
              <a:rPr lang="en-IN" sz="2000" i="0" dirty="0">
                <a:solidFill>
                  <a:schemeClr val="tx1"/>
                </a:solidFill>
                <a:effectLst/>
                <a:latin typeface="Times New Roman" panose="02020603050405020304" pitchFamily="18" charset="0"/>
                <a:cs typeface="Times New Roman" panose="02020603050405020304" pitchFamily="18" charset="0"/>
              </a:rPr>
              <a:t>Thirunavukkarasu K</a:t>
            </a:r>
            <a:r>
              <a:rPr lang="en-IN" sz="2000" dirty="0">
                <a:solidFill>
                  <a:schemeClr val="tx1"/>
                </a:solidFill>
                <a:latin typeface="Times New Roman" panose="02020603050405020304" pitchFamily="18" charset="0"/>
                <a:cs typeface="Times New Roman" panose="02020603050405020304" pitchFamily="18" charset="0"/>
              </a:rPr>
              <a:t>,</a:t>
            </a:r>
            <a:r>
              <a:rPr lang="en-IN" sz="2000" i="0" dirty="0">
                <a:solidFill>
                  <a:schemeClr val="tx1"/>
                </a:solidFill>
                <a:effectLst/>
                <a:latin typeface="Times New Roman" panose="02020603050405020304" pitchFamily="18" charset="0"/>
                <a:cs typeface="Times New Roman" panose="02020603050405020304" pitchFamily="18" charset="0"/>
              </a:rPr>
              <a:t> Ajay S. Singh</a:t>
            </a:r>
            <a:r>
              <a:rPr lang="en-IN" sz="2000" dirty="0">
                <a:solidFill>
                  <a:schemeClr val="tx1"/>
                </a:solidFill>
                <a:latin typeface="Times New Roman" panose="02020603050405020304" pitchFamily="18" charset="0"/>
                <a:cs typeface="Times New Roman" panose="02020603050405020304" pitchFamily="18" charset="0"/>
              </a:rPr>
              <a:t>,</a:t>
            </a:r>
            <a:r>
              <a:rPr lang="en-IN" sz="2000" i="0" dirty="0">
                <a:solidFill>
                  <a:schemeClr val="tx1"/>
                </a:solidFill>
                <a:effectLst/>
                <a:latin typeface="Times New Roman" panose="02020603050405020304" pitchFamily="18" charset="0"/>
                <a:cs typeface="Times New Roman" panose="02020603050405020304" pitchFamily="18" charset="0"/>
              </a:rPr>
              <a:t> Md Irfan, Abhishek Chowdhury</a:t>
            </a:r>
            <a:r>
              <a:rPr lang="en-IN" sz="2000" dirty="0">
                <a:solidFill>
                  <a:schemeClr val="tx1"/>
                </a:solidFill>
                <a:latin typeface="Times New Roman" panose="02020603050405020304" pitchFamily="18" charset="0"/>
                <a:cs typeface="Times New Roman" panose="02020603050405020304" pitchFamily="18" charset="0"/>
              </a:rPr>
              <a:t> “</a:t>
            </a:r>
            <a:r>
              <a:rPr lang="en-US" sz="2000" i="0" dirty="0">
                <a:solidFill>
                  <a:schemeClr val="tx1"/>
                </a:solidFill>
                <a:effectLst/>
                <a:latin typeface="Times New Roman" panose="02020603050405020304" pitchFamily="18" charset="0"/>
                <a:cs typeface="Times New Roman" panose="02020603050405020304" pitchFamily="18" charset="0"/>
              </a:rPr>
              <a:t>Prediction of Liver Disease using Classification Algorithms” in 2018 4th International Conference on Computing Communication and Automation (ICCCA).</a:t>
            </a:r>
          </a:p>
          <a:p>
            <a:pPr marL="0" indent="0">
              <a:buNone/>
            </a:pPr>
            <a:endParaRPr lang="en-IN" sz="20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548640"/>
            <a:ext cx="6668135" cy="814705"/>
          </a:xfrm>
        </p:spPr>
        <p:txBody>
          <a:bodyPr>
            <a:normAutofit fontScale="90000"/>
          </a:bodyPr>
          <a:lstStyle/>
          <a:p>
            <a:r>
              <a:rPr lang="en-US" sz="4890" b="1" dirty="0">
                <a:solidFill>
                  <a:srgbClr val="FFFF00"/>
                </a:solidFill>
                <a:latin typeface="Times New Roman" panose="02020603050405020304" pitchFamily="18" charset="0"/>
                <a:cs typeface="Times New Roman" panose="02020603050405020304" pitchFamily="18" charset="0"/>
              </a:rPr>
              <a:t>ABSTRACT</a:t>
            </a:r>
            <a:endParaRPr lang="en-IN" sz="4890" b="1"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89865" y="1844675"/>
            <a:ext cx="11665187" cy="4608661"/>
          </a:xfrm>
        </p:spPr>
        <p:txBody>
          <a:bodyPr>
            <a:noAutofit/>
          </a:bodyPr>
          <a:lstStyle/>
          <a:p>
            <a:pPr marL="0" indent="0" algn="just">
              <a:lnSpc>
                <a:spcPct val="115000"/>
              </a:lnSpc>
              <a:spcAft>
                <a:spcPts val="1000"/>
              </a:spcAft>
              <a:buNone/>
            </a:pPr>
            <a:r>
              <a:rPr lang="en-US" sz="2200" i="0" dirty="0">
                <a:solidFill>
                  <a:srgbClr val="000000"/>
                </a:solidFill>
                <a:effectLst/>
                <a:latin typeface="Times New Roman" panose="02020603050405020304" pitchFamily="18" charset="0"/>
                <a:cs typeface="Times New Roman" panose="02020603050405020304" pitchFamily="18" charset="0"/>
              </a:rPr>
              <a:t>Liver Disease is the leading cause of global death that impacts the massive quantity of humans around the world. This disease diagnosis is very costly and complicated. Machine learning is a process designed to discover patterns in large datasets to enable decision making. It can perform supervised , unsupervised , and reinforcement learning. It focuses on using data The Indian Liver Patient Dataset (ILPD) is used in this study was obtained from the University of California, Irvine repository. We use it to review previously classified patient health records and predict future patient health records. The machine learning algorithms we use are Logistic Regression,  K Nearest Neighbors, Support Vector Machine, Random Forest. The aim of this project is to use these machine learning techniques to achieve maximum accuracy in predicting liver disease. The final result is determined using the most accurate machine learning algorithm and a interface is created using Flask where the users can check whether they have liver disease or not.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8464" y="578507"/>
            <a:ext cx="8345699" cy="5730813"/>
          </a:xfrm>
        </p:spPr>
        <p:txBody>
          <a:bodyPr>
            <a:normAutofit/>
          </a:bodyPr>
          <a:lstStyle/>
          <a:p>
            <a:r>
              <a:rPr lang="en-US" sz="8800" dirty="0">
                <a:latin typeface="Times New Roman" panose="02020603050405020304" pitchFamily="18" charset="0"/>
                <a:cs typeface="Times New Roman" panose="02020603050405020304" pitchFamily="18" charset="0"/>
              </a:rPr>
              <a:t>		</a:t>
            </a:r>
            <a:r>
              <a:rPr lang="en-US" sz="9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THANK</a:t>
            </a:r>
            <a:br>
              <a:rPr lang="en-US" sz="9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9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YOU</a:t>
            </a:r>
            <a:endParaRPr lang="en-IN" sz="9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006180" y="1392935"/>
            <a:ext cx="4937985" cy="2900162"/>
          </a:xfrm>
        </p:spPr>
        <p:txBody>
          <a:bodyPr/>
          <a:lstStyle/>
          <a:p>
            <a:pPr marL="0" indent="0">
              <a:buNone/>
            </a:pPr>
            <a:r>
              <a:rPr lang="en-US" dirty="0"/>
              <a:t>                               </a:t>
            </a:r>
            <a:endParaRPr lang="en-IN"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669" y="548662"/>
            <a:ext cx="10991897" cy="814428"/>
          </a:xfrm>
        </p:spPr>
        <p:txBody>
          <a:bodyPr>
            <a:normAutofit fontScale="90000"/>
          </a:bodyPr>
          <a:lstStyle/>
          <a:p>
            <a:r>
              <a:rPr lang="en-US" sz="4890" b="1" dirty="0">
                <a:solidFill>
                  <a:srgbClr val="FFFF00"/>
                </a:solidFill>
                <a:latin typeface="Times New Roman" panose="02020603050405020304" pitchFamily="18" charset="0"/>
                <a:cs typeface="Times New Roman" panose="02020603050405020304" pitchFamily="18" charset="0"/>
              </a:rPr>
              <a:t>INTRODUCTION</a:t>
            </a:r>
            <a:endParaRPr lang="en-IN" sz="4890"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0309" y="1772816"/>
            <a:ext cx="12048206" cy="5229200"/>
          </a:xfrm>
        </p:spPr>
        <p:txBody>
          <a:bodyPr>
            <a:noAutofit/>
          </a:bodyPr>
          <a:lstStyle/>
          <a:p>
            <a:pPr algn="just"/>
            <a:r>
              <a:rPr lang="en-US" sz="2200" dirty="0">
                <a:solidFill>
                  <a:schemeClr val="tx1"/>
                </a:solidFill>
                <a:latin typeface="Times New Roman" panose="02020603050405020304" pitchFamily="18" charset="0"/>
                <a:cs typeface="Times New Roman" panose="02020603050405020304" pitchFamily="18" charset="0"/>
              </a:rPr>
              <a:t>Liver is the second largest organ that is present in the upper right part of abdominal cavity and its functions are</a:t>
            </a:r>
            <a:r>
              <a:rPr lang="en-IN" sz="2200" dirty="0">
                <a:solidFill>
                  <a:schemeClr val="tx1"/>
                </a:solidFill>
                <a:latin typeface="Times New Roman" panose="02020603050405020304" pitchFamily="18" charset="0"/>
                <a:cs typeface="Times New Roman" panose="02020603050405020304" pitchFamily="18" charset="0"/>
              </a:rPr>
              <a:t> secretes bile and glycogen, synthesis serum protein lipids, detoxifies blood  endogenous and exogenous substances such as toxins, drugs, alcohols and stores vitamin D, A, K, E and B12.</a:t>
            </a:r>
          </a:p>
          <a:p>
            <a:pPr algn="just"/>
            <a:r>
              <a:rPr lang="en-US" sz="2200" dirty="0">
                <a:solidFill>
                  <a:schemeClr val="tx1"/>
                </a:solidFill>
                <a:latin typeface="Times New Roman" panose="02020603050405020304" pitchFamily="18" charset="0"/>
                <a:cs typeface="Times New Roman" panose="02020603050405020304" pitchFamily="18" charset="0"/>
              </a:rPr>
              <a:t>Liver disease is the swelling of the liver caused by toxic substances, bacteria or inherited disease that causes the liver to not function properly as it is essential for digestion and get rid of bacteria.</a:t>
            </a:r>
          </a:p>
          <a:p>
            <a:pPr algn="just"/>
            <a:r>
              <a:rPr lang="en-US" sz="2200" b="0" i="0" dirty="0">
                <a:solidFill>
                  <a:schemeClr val="tx1"/>
                </a:solidFill>
                <a:effectLst/>
                <a:latin typeface="Times New Roman" panose="02020603050405020304" pitchFamily="18" charset="0"/>
                <a:cs typeface="Times New Roman" panose="02020603050405020304" pitchFamily="18" charset="0"/>
              </a:rPr>
              <a:t>Patients with Liver disease have been continuously increasing because of excessive consumption of alcohol, inhale of harmful gases, intake of contaminated food, pickles and drugs.</a:t>
            </a:r>
          </a:p>
          <a:p>
            <a:pPr algn="just"/>
            <a:r>
              <a:rPr lang="en-US" sz="2200" dirty="0">
                <a:solidFill>
                  <a:schemeClr val="tx1"/>
                </a:solidFill>
                <a:latin typeface="Times New Roman" panose="02020603050405020304" pitchFamily="18" charset="0"/>
                <a:cs typeface="Times New Roman" panose="02020603050405020304" pitchFamily="18" charset="0"/>
              </a:rPr>
              <a:t>The symptoms of liver disease difficult to detect early on since the organ works properly despite being partially destroyed. Patients survival rate will increase on early diagnosis liver problem.</a:t>
            </a:r>
          </a:p>
          <a:p>
            <a:pPr algn="just"/>
            <a:r>
              <a:rPr lang="en-US" sz="2200" dirty="0">
                <a:solidFill>
                  <a:schemeClr val="tx1"/>
                </a:solidFill>
                <a:latin typeface="Times New Roman" panose="02020603050405020304" pitchFamily="18" charset="0"/>
                <a:cs typeface="Times New Roman" panose="02020603050405020304" pitchFamily="18" charset="0"/>
              </a:rPr>
              <a:t>This project targets to develop a mechanism in order to predict the liver disease in people.</a:t>
            </a:r>
            <a:endParaRPr lang="en-US" sz="2200" dirty="0">
              <a:solidFill>
                <a:schemeClr val="tx1"/>
              </a:solidFill>
              <a:latin typeface="Arial" panose="020B0604020202020204" pitchFamily="34" charset="0"/>
              <a:cs typeface="Arial" panose="020B0604020202020204" pitchFamily="34" charset="0"/>
            </a:endParaRPr>
          </a:p>
          <a:p>
            <a:pPr algn="just"/>
            <a:endParaRPr lang="en-IN" sz="2200" dirty="0">
              <a:solidFill>
                <a:schemeClr val="tx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629916" y="1844824"/>
            <a:ext cx="8280920" cy="4752578"/>
          </a:xfrm>
          <a:prstGeom prst="rect">
            <a:avLst/>
          </a:prstGeom>
        </p:spPr>
      </p:pic>
      <p:sp>
        <p:nvSpPr>
          <p:cNvPr id="5" name="Rectangle 4"/>
          <p:cNvSpPr/>
          <p:nvPr/>
        </p:nvSpPr>
        <p:spPr>
          <a:xfrm>
            <a:off x="261620" y="621030"/>
            <a:ext cx="9586595" cy="706755"/>
          </a:xfrm>
          <a:prstGeom prst="rect">
            <a:avLst/>
          </a:prstGeom>
        </p:spPr>
        <p:txBody>
          <a:bodyPr wrap="square">
            <a:spAutoFit/>
          </a:bodyPr>
          <a:lstStyle/>
          <a:p>
            <a:r>
              <a:rPr lang="en-US" sz="4000" b="1" dirty="0">
                <a:solidFill>
                  <a:srgbClr val="FFFF00"/>
                </a:solidFill>
                <a:latin typeface="Times New Roman" panose="02020603050405020304" pitchFamily="18" charset="0"/>
                <a:cs typeface="Times New Roman" panose="02020603050405020304" pitchFamily="18" charset="0"/>
              </a:rPr>
              <a:t>TYPES OF LIVER DISEASE</a:t>
            </a:r>
            <a:endParaRPr lang="en-IN" sz="40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598463" y="548680"/>
            <a:ext cx="10991897" cy="814428"/>
          </a:xfrm>
          <a:prstGeom prst="rect">
            <a:avLst/>
          </a:prstGeom>
        </p:spPr>
        <p:txBody>
          <a:bodyPr>
            <a:normAutofit fontScale="97500"/>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a:r>
              <a:rPr lang="en-US" sz="4600" b="1" dirty="0">
                <a:solidFill>
                  <a:srgbClr val="FFFF00"/>
                </a:solidFill>
                <a:latin typeface="Times New Roman" panose="02020603050405020304" pitchFamily="18" charset="0"/>
                <a:cs typeface="Times New Roman" panose="02020603050405020304" pitchFamily="18" charset="0"/>
              </a:rPr>
              <a:t>EXISTING SYSTEM</a:t>
            </a:r>
            <a:endParaRPr lang="en-IN" sz="4600"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p:cNvSpPr txBox="1"/>
          <p:nvPr/>
        </p:nvSpPr>
        <p:spPr>
          <a:xfrm>
            <a:off x="333772" y="1800147"/>
            <a:ext cx="11521279" cy="4725197"/>
          </a:xfrm>
          <a:prstGeom prst="rect">
            <a:avLst/>
          </a:prstGeom>
        </p:spPr>
        <p:txBody>
          <a:bodyPr>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0" kern="1200">
                <a:solidFill>
                  <a:schemeClr val="tx1"/>
                </a:solidFill>
                <a:latin typeface="+mn-lt"/>
                <a:ea typeface="+mn-ea"/>
                <a:cs typeface="+mn-cs"/>
              </a:defRPr>
            </a:lvl2pPr>
            <a:lvl3pPr marL="1523365"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2965"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2565"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165"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113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073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033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indent="0" algn="just">
              <a:buNone/>
            </a:pPr>
            <a:r>
              <a:rPr lang="en-US" sz="2000" b="0" i="0" dirty="0">
                <a:effectLst/>
                <a:latin typeface="Times New Roman" panose="02020603050405020304" pitchFamily="18" charset="0"/>
                <a:cs typeface="Times New Roman" panose="02020603050405020304" pitchFamily="18" charset="0"/>
              </a:rPr>
              <a:t>Viruses and alcohol cause fatal liver damage, including hepatitis, cirrhosis, tumors, and cancer. Liver diseases and cirrhosis are the main causes of death globally, making liver disease a major health concern. Over 2 million people die yearly from liver disease worldwide. </a:t>
            </a:r>
          </a:p>
          <a:p>
            <a:pPr marL="0" indent="0" algn="just">
              <a:buNone/>
            </a:pPr>
            <a:r>
              <a:rPr lang="en-US" sz="2000" b="0" i="0" dirty="0">
                <a:effectLst/>
                <a:latin typeface="Times New Roman" panose="02020603050405020304" pitchFamily="18" charset="0"/>
                <a:cs typeface="Times New Roman" panose="02020603050405020304" pitchFamily="18" charset="0"/>
              </a:rPr>
              <a:t>In 2010, one million died from cirrhosis and a million have liver cancer. The existing machine learning techniques are Light GB, CNN, KNN, and SVM. </a:t>
            </a:r>
          </a:p>
          <a:p>
            <a:pPr marL="0" indent="0" algn="just">
              <a:buNone/>
            </a:pPr>
            <a:r>
              <a:rPr lang="en-US" sz="2000" b="0" i="0" dirty="0">
                <a:effectLst/>
                <a:latin typeface="Times New Roman" panose="02020603050405020304" pitchFamily="18" charset="0"/>
                <a:cs typeface="Times New Roman" panose="02020603050405020304" pitchFamily="18" charset="0"/>
              </a:rPr>
              <a:t>Previously, machine learning algorithms solely focused on accuracy when predicting diseases of the liver. However, no user interface was created for this purpose. </a:t>
            </a:r>
          </a:p>
          <a:p>
            <a:pPr marL="0" indent="0" algn="just">
              <a:buNone/>
            </a:pP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ü"/>
            </a:pPr>
            <a:endParaRPr lang="en-IN"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ü"/>
            </a:pPr>
            <a:endParaRPr lang="en-US" sz="2000"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230" y="332740"/>
            <a:ext cx="6827520" cy="1143000"/>
          </a:xfrm>
        </p:spPr>
        <p:txBody>
          <a:bodyPr>
            <a:normAutofit/>
          </a:bodyPr>
          <a:lstStyle/>
          <a:p>
            <a:r>
              <a:rPr lang="en-US" sz="4400" b="1" dirty="0">
                <a:solidFill>
                  <a:srgbClr val="FFFF00"/>
                </a:solidFill>
                <a:latin typeface="Times New Roman" panose="02020603050405020304" pitchFamily="18" charset="0"/>
                <a:cs typeface="Times New Roman" panose="02020603050405020304" pitchFamily="18" charset="0"/>
              </a:rPr>
              <a:t>PROBLEM STATEMENT</a:t>
            </a:r>
            <a:endParaRPr lang="en-IN" sz="4400"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a:xfrm>
            <a:off x="261620" y="1916430"/>
            <a:ext cx="11531600" cy="4526280"/>
          </a:xfrm>
        </p:spPr>
        <p:txBody>
          <a:bodyPr>
            <a:normAutofit/>
          </a:bodyPr>
          <a:lstStyle/>
          <a:p>
            <a:pPr marL="0" indent="0" algn="just">
              <a:buNone/>
            </a:pPr>
            <a:r>
              <a:rPr lang="en-US" sz="2400" dirty="0">
                <a:solidFill>
                  <a:schemeClr val="tx1"/>
                </a:solidFill>
                <a:latin typeface="Times New Roman" panose="02020603050405020304" pitchFamily="18" charset="0"/>
                <a:cs typeface="Times New Roman" panose="02020603050405020304" pitchFamily="18" charset="0"/>
              </a:rPr>
              <a:t>We are building a model to predict the liver disease using </a:t>
            </a:r>
            <a:r>
              <a:rPr lang="en-US" sz="2400" dirty="0">
                <a:solidFill>
                  <a:schemeClr val="tx1"/>
                </a:solidFill>
                <a:effectLst/>
                <a:latin typeface="Times New Roman" panose="02020603050405020304" pitchFamily="18" charset="0"/>
                <a:ea typeface="Tahoma" panose="020B0604030504040204" pitchFamily="34" charset="0"/>
                <a:cs typeface="Times New Roman" panose="02020603050405020304" pitchFamily="18" charset="0"/>
              </a:rPr>
              <a:t>sup</a:t>
            </a:r>
            <a:r>
              <a:rPr lang="en-US" sz="24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ervised learning </a:t>
            </a:r>
            <a:r>
              <a:rPr lang="en-US" sz="2400" dirty="0">
                <a:solidFill>
                  <a:schemeClr val="tx1"/>
                </a:solidFill>
                <a:effectLst/>
                <a:latin typeface="Times New Roman" panose="02020603050405020304" pitchFamily="18" charset="0"/>
                <a:ea typeface="Tahoma" panose="020B0604030504040204" pitchFamily="34" charset="0"/>
                <a:cs typeface="Times New Roman" panose="02020603050405020304" pitchFamily="18" charset="0"/>
              </a:rPr>
              <a:t>algorithm</a:t>
            </a:r>
            <a:r>
              <a:rPr lang="en-IN" altLang="en-US" sz="2400" dirty="0">
                <a:solidFill>
                  <a:schemeClr val="tx1"/>
                </a:solidFill>
                <a:effectLst/>
                <a:latin typeface="Times New Roman" panose="02020603050405020304" pitchFamily="18" charset="0"/>
                <a:ea typeface="Tahoma" panose="020B0604030504040204" pitchFamily="34" charset="0"/>
                <a:cs typeface="Times New Roman" panose="02020603050405020304" pitchFamily="18" charset="0"/>
              </a:rPr>
              <a:t> to increase accuracy and </a:t>
            </a:r>
            <a:r>
              <a:rPr lang="en-US" sz="2400" dirty="0">
                <a:solidFill>
                  <a:schemeClr val="tx1"/>
                </a:solidFill>
                <a:effectLst/>
                <a:latin typeface="Times New Roman" pitchFamily="18" charset="0"/>
                <a:ea typeface="Calibri" panose="020F0502020204030204" pitchFamily="34" charset="0"/>
                <a:cs typeface="Times New Roman" pitchFamily="18" charset="0"/>
                <a:sym typeface="+mn-ea"/>
              </a:rPr>
              <a:t>deploy</a:t>
            </a:r>
            <a:r>
              <a:rPr lang="en-IN" altLang="en-US" sz="2400" dirty="0">
                <a:solidFill>
                  <a:schemeClr val="tx1"/>
                </a:solidFill>
                <a:effectLst/>
                <a:latin typeface="Times New Roman" pitchFamily="18" charset="0"/>
                <a:ea typeface="Calibri" panose="020F0502020204030204" pitchFamily="34" charset="0"/>
                <a:cs typeface="Times New Roman" pitchFamily="18" charset="0"/>
                <a:sym typeface="+mn-ea"/>
              </a:rPr>
              <a:t>ing</a:t>
            </a:r>
            <a:r>
              <a:rPr lang="en-US" sz="2400" dirty="0">
                <a:solidFill>
                  <a:schemeClr val="tx1"/>
                </a:solidFill>
                <a:effectLst/>
                <a:latin typeface="Times New Roman" pitchFamily="18" charset="0"/>
                <a:ea typeface="Calibri" panose="020F0502020204030204" pitchFamily="34" charset="0"/>
                <a:cs typeface="Times New Roman" pitchFamily="18" charset="0"/>
                <a:sym typeface="+mn-ea"/>
              </a:rPr>
              <a:t> this model as a web page.</a:t>
            </a:r>
            <a:endParaRPr lang="en-IN" sz="2400" dirty="0">
              <a:solidFill>
                <a:schemeClr val="tx1"/>
              </a:solidFill>
              <a:latin typeface="Times New Roman" pitchFamily="18" charset="0"/>
              <a:ea typeface="Calibri" panose="020F0502020204030204" pitchFamily="34" charset="0"/>
              <a:cs typeface="Times New Roman" pitchFamily="18" charset="0"/>
            </a:endParaRPr>
          </a:p>
          <a:p>
            <a:pPr marL="0" indent="0" algn="just">
              <a:buNone/>
            </a:pPr>
            <a:endParaRPr lang="en-US" sz="2400" dirty="0">
              <a:solidFill>
                <a:schemeClr val="tx1"/>
              </a:solidFill>
              <a:effectLst/>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US" sz="2400" dirty="0">
              <a:solidFill>
                <a:schemeClr val="tx1"/>
              </a:solidFill>
              <a:effectLst/>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2400" dirty="0">
              <a:solidFill>
                <a:schemeClr val="tx1"/>
              </a:solidFill>
              <a:latin typeface="Times New Roman" panose="02020603050405020304" pitchFamily="18" charset="0"/>
              <a:cs typeface="Times New Roman" panose="02020603050405020304" pitchFamily="18" charset="0"/>
            </a:endParaRPr>
          </a:p>
          <a:p>
            <a:pPr marL="0" indent="0" algn="just">
              <a:buNone/>
            </a:pPr>
            <a:endParaRPr lang="en-IN" sz="2400" dirty="0">
              <a:solidFill>
                <a:schemeClr val="tx1"/>
              </a:solidFill>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sz="half" idx="2"/>
          </p:nvPr>
        </p:nvPicPr>
        <p:blipFill>
          <a:blip r:embed="rId2"/>
          <a:stretch>
            <a:fillRect/>
          </a:stretch>
        </p:blipFill>
        <p:spPr>
          <a:xfrm>
            <a:off x="3444240" y="3068955"/>
            <a:ext cx="5166360" cy="2842895"/>
          </a:xfrm>
          <a:prstGeom prst="rect">
            <a:avLst/>
          </a:prstGeom>
          <a:ln>
            <a:solidFill>
              <a:schemeClr val="accent1"/>
            </a:solidFill>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437" y="621116"/>
            <a:ext cx="10980785" cy="820642"/>
          </a:xfrm>
        </p:spPr>
        <p:txBody>
          <a:bodyPr>
            <a:normAutofit fontScale="90000"/>
          </a:bodyPr>
          <a:lstStyle/>
          <a:p>
            <a:r>
              <a:rPr lang="en-US" sz="4890" b="1" dirty="0">
                <a:solidFill>
                  <a:srgbClr val="FFFF00"/>
                </a:solidFill>
                <a:latin typeface="Times New Roman" panose="02020603050405020304" pitchFamily="18" charset="0"/>
                <a:cs typeface="Times New Roman" panose="02020603050405020304" pitchFamily="18" charset="0"/>
              </a:rPr>
              <a:t>LITERATURE SURVEY</a:t>
            </a:r>
            <a:endParaRPr lang="en-IN" sz="4890" dirty="0">
              <a:solidFill>
                <a:srgbClr val="FFFF00"/>
              </a:solidFill>
              <a:latin typeface="Times New Roman" panose="02020603050405020304" pitchFamily="18" charset="0"/>
              <a:cs typeface="Times New Roman" panose="02020603050405020304" pitchFamily="18" charset="0"/>
            </a:endParaRPr>
          </a:p>
        </p:txBody>
      </p:sp>
      <p:graphicFrame>
        <p:nvGraphicFramePr>
          <p:cNvPr id="4" name="Table 4"/>
          <p:cNvGraphicFramePr>
            <a:graphicFrameLocks noGrp="1"/>
          </p:cNvGraphicFramePr>
          <p:nvPr>
            <p:ph idx="1"/>
            <p:extLst>
              <p:ext uri="{D42A27DB-BD31-4B8C-83A1-F6EECF244321}">
                <p14:modId xmlns:p14="http://schemas.microsoft.com/office/powerpoint/2010/main" val="1554733406"/>
              </p:ext>
            </p:extLst>
          </p:nvPr>
        </p:nvGraphicFramePr>
        <p:xfrm>
          <a:off x="183485" y="1916832"/>
          <a:ext cx="11785658" cy="4248716"/>
        </p:xfrm>
        <a:graphic>
          <a:graphicData uri="http://schemas.openxmlformats.org/drawingml/2006/table">
            <a:tbl>
              <a:tblPr firstRow="1" bandRow="1">
                <a:tableStyleId>{BDBED569-4797-4DF1-A0F4-6AAB3CD982D8}</a:tableStyleId>
              </a:tblPr>
              <a:tblGrid>
                <a:gridCol w="2995407">
                  <a:extLst>
                    <a:ext uri="{9D8B030D-6E8A-4147-A177-3AD203B41FA5}">
                      <a16:colId xmlns:a16="http://schemas.microsoft.com/office/drawing/2014/main" val="20000"/>
                    </a:ext>
                  </a:extLst>
                </a:gridCol>
                <a:gridCol w="1182763">
                  <a:extLst>
                    <a:ext uri="{9D8B030D-6E8A-4147-A177-3AD203B41FA5}">
                      <a16:colId xmlns:a16="http://schemas.microsoft.com/office/drawing/2014/main" val="20001"/>
                    </a:ext>
                  </a:extLst>
                </a:gridCol>
                <a:gridCol w="2145841">
                  <a:extLst>
                    <a:ext uri="{9D8B030D-6E8A-4147-A177-3AD203B41FA5}">
                      <a16:colId xmlns:a16="http://schemas.microsoft.com/office/drawing/2014/main" val="20002"/>
                    </a:ext>
                  </a:extLst>
                </a:gridCol>
                <a:gridCol w="1657903">
                  <a:extLst>
                    <a:ext uri="{9D8B030D-6E8A-4147-A177-3AD203B41FA5}">
                      <a16:colId xmlns:a16="http://schemas.microsoft.com/office/drawing/2014/main" val="20003"/>
                    </a:ext>
                  </a:extLst>
                </a:gridCol>
                <a:gridCol w="1943363">
                  <a:extLst>
                    <a:ext uri="{9D8B030D-6E8A-4147-A177-3AD203B41FA5}">
                      <a16:colId xmlns:a16="http://schemas.microsoft.com/office/drawing/2014/main" val="20004"/>
                    </a:ext>
                  </a:extLst>
                </a:gridCol>
                <a:gridCol w="1860381">
                  <a:extLst>
                    <a:ext uri="{9D8B030D-6E8A-4147-A177-3AD203B41FA5}">
                      <a16:colId xmlns:a16="http://schemas.microsoft.com/office/drawing/2014/main" val="20005"/>
                    </a:ext>
                  </a:extLst>
                </a:gridCol>
              </a:tblGrid>
              <a:tr h="1361371">
                <a:tc>
                  <a:txBody>
                    <a:bodyPr/>
                    <a:lstStyle/>
                    <a:p>
                      <a:r>
                        <a:rPr lang="en-US" sz="1800" dirty="0">
                          <a:latin typeface="Times New Roman" panose="02020603050405020304" pitchFamily="18" charset="0"/>
                          <a:cs typeface="Times New Roman" panose="02020603050405020304" pitchFamily="18" charset="0"/>
                        </a:rPr>
                        <a:t>Name of the paper</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Year </a:t>
                      </a:r>
                      <a:r>
                        <a:rPr lang="en-US" sz="1800">
                          <a:latin typeface="Times New Roman" panose="02020603050405020304" pitchFamily="18" charset="0"/>
                          <a:cs typeface="Times New Roman" panose="02020603050405020304" pitchFamily="18" charset="0"/>
                        </a:rPr>
                        <a:t>&amp; month</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Author Name</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Algorithm/</a:t>
                      </a:r>
                    </a:p>
                    <a:p>
                      <a:r>
                        <a:rPr lang="en-US" sz="1800" dirty="0">
                          <a:latin typeface="Times New Roman" panose="02020603050405020304" pitchFamily="18" charset="0"/>
                          <a:cs typeface="Times New Roman" panose="02020603050405020304" pitchFamily="18" charset="0"/>
                        </a:rPr>
                        <a:t>Techniques Used</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Advantages</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Limitations</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1361520">
                <a:tc>
                  <a:txBody>
                    <a:bodyPr/>
                    <a:lstStyle/>
                    <a:p>
                      <a:r>
                        <a:rPr lang="en-US" sz="1800" dirty="0">
                          <a:latin typeface="Times New Roman" panose="02020603050405020304" pitchFamily="18" charset="0"/>
                          <a:cs typeface="Times New Roman" panose="02020603050405020304" pitchFamily="18" charset="0"/>
                        </a:rPr>
                        <a:t>Liver Disease Prediction using Machine Learning Classification Techniques</a:t>
                      </a:r>
                    </a:p>
                  </a:txBody>
                  <a:tcPr/>
                </a:tc>
                <a:tc>
                  <a:txBody>
                    <a:bodyPr/>
                    <a:lstStyle/>
                    <a:p>
                      <a:r>
                        <a:rPr lang="en-US" sz="1800" dirty="0">
                          <a:latin typeface="Times New Roman" panose="02020603050405020304" pitchFamily="18" charset="0"/>
                          <a:cs typeface="Times New Roman" panose="02020603050405020304" pitchFamily="18" charset="0"/>
                        </a:rPr>
                        <a:t>2022, April</a:t>
                      </a:r>
                      <a:endParaRPr lang="en-IN" sz="1800" dirty="0">
                        <a:latin typeface="Times New Roman" panose="02020603050405020304" pitchFamily="18" charset="0"/>
                        <a:cs typeface="Times New Roman" panose="02020603050405020304" pitchFamily="18" charset="0"/>
                      </a:endParaRPr>
                    </a:p>
                  </a:txBody>
                  <a:tcPr/>
                </a:tc>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lang="en-US" sz="1800" dirty="0">
                          <a:latin typeface="Times New Roman" panose="02020603050405020304" pitchFamily="18" charset="0"/>
                          <a:cs typeface="Times New Roman" panose="02020603050405020304" pitchFamily="18" charset="0"/>
                        </a:rPr>
                        <a:t>K</a:t>
                      </a:r>
                      <a:r>
                        <a:rPr lang="en-IN" sz="1800" dirty="0">
                          <a:latin typeface="Times New Roman" panose="02020603050405020304" pitchFamily="18" charset="0"/>
                          <a:cs typeface="Times New Roman" panose="02020603050405020304" pitchFamily="18" charset="0"/>
                        </a:rPr>
                        <a:t>etan Gupta, Nasmin Jiwani, Neda Afreen &amp; Divyarani  </a:t>
                      </a:r>
                      <a:endParaRPr lang="en-US"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Light GB</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By use of Light GB algorithm we get the appropriate result and accuracy was 63%.</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Disadvantage of Light GB method is it is narrow user based. </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424305">
                <a:tc>
                  <a:txBody>
                    <a:bodyPr/>
                    <a:lstStyle/>
                    <a:p>
                      <a:pPr algn="l"/>
                      <a:r>
                        <a:rPr lang="en-US" sz="1700" dirty="0">
                          <a:solidFill>
                            <a:schemeClr val="tx1"/>
                          </a:solidFill>
                          <a:latin typeface="Times New Roman" panose="02020603050405020304" pitchFamily="18" charset="0"/>
                          <a:cs typeface="Times New Roman" panose="02020603050405020304" pitchFamily="18" charset="0"/>
                        </a:rPr>
                        <a:t>Liver Disease Prediction Using Machine Learning Classification</a:t>
                      </a:r>
                      <a:endParaRPr lang="en-IN" sz="1700" dirty="0">
                        <a:latin typeface="Times New Roman" panose="02020603050405020304" pitchFamily="18" charset="0"/>
                        <a:cs typeface="Times New Roman" panose="02020603050405020304" pitchFamily="18" charset="0"/>
                      </a:endParaRPr>
                    </a:p>
                  </a:txBody>
                  <a:tcPr/>
                </a:tc>
                <a:tc>
                  <a:txBody>
                    <a:bodyPr/>
                    <a:lstStyle/>
                    <a:p>
                      <a:pPr algn="l"/>
                      <a:r>
                        <a:rPr lang="en-US" sz="1700" dirty="0">
                          <a:latin typeface="Times New Roman" panose="02020603050405020304" pitchFamily="18" charset="0"/>
                          <a:cs typeface="Times New Roman" panose="02020603050405020304" pitchFamily="18" charset="0"/>
                        </a:rPr>
                        <a:t>2021, February</a:t>
                      </a:r>
                      <a:endParaRPr lang="en-IN" sz="1700" dirty="0">
                        <a:latin typeface="Times New Roman" panose="02020603050405020304" pitchFamily="18" charset="0"/>
                        <a:cs typeface="Times New Roman" panose="02020603050405020304" pitchFamily="18" charset="0"/>
                      </a:endParaRPr>
                    </a:p>
                  </a:txBody>
                  <a:tcPr/>
                </a:tc>
                <a:tc>
                  <a:txBody>
                    <a:bodyPr/>
                    <a:lstStyle/>
                    <a:p>
                      <a:pPr algn="l"/>
                      <a:r>
                        <a:rPr lang="en-US" sz="1700" dirty="0">
                          <a:solidFill>
                            <a:schemeClr val="tx1"/>
                          </a:solidFill>
                          <a:latin typeface="Times New Roman" panose="02020603050405020304" pitchFamily="18" charset="0"/>
                          <a:cs typeface="Times New Roman" panose="02020603050405020304" pitchFamily="18" charset="0"/>
                        </a:rPr>
                        <a:t>Jayakumar Sadhasivam, J.Senthil, R.M.Ganesh, N.Chellapan</a:t>
                      </a:r>
                      <a:endParaRPr lang="en-IN" sz="1700" dirty="0">
                        <a:latin typeface="Times New Roman" panose="02020603050405020304" pitchFamily="18" charset="0"/>
                        <a:cs typeface="Times New Roman" panose="02020603050405020304" pitchFamily="18" charset="0"/>
                      </a:endParaRPr>
                    </a:p>
                  </a:txBody>
                  <a:tcPr/>
                </a:tc>
                <a:tc>
                  <a:txBody>
                    <a:bodyPr/>
                    <a:lstStyle/>
                    <a:p>
                      <a:pPr algn="l"/>
                      <a:r>
                        <a:rPr lang="en-IN" sz="1700" dirty="0">
                          <a:latin typeface="Times New Roman" panose="02020603050405020304" pitchFamily="18" charset="0"/>
                          <a:cs typeface="Times New Roman" panose="02020603050405020304" pitchFamily="18" charset="0"/>
                        </a:rPr>
                        <a:t>Support Vector Machine.</a:t>
                      </a:r>
                      <a:endParaRPr lang="en-US" sz="1700" dirty="0">
                        <a:latin typeface="Times New Roman" panose="02020603050405020304" pitchFamily="18" charset="0"/>
                        <a:cs typeface="Times New Roman" panose="02020603050405020304" pitchFamily="18" charset="0"/>
                      </a:endParaRPr>
                    </a:p>
                  </a:txBody>
                  <a:tcPr/>
                </a:tc>
                <a:tc>
                  <a:txBody>
                    <a:bodyPr/>
                    <a:lstStyle/>
                    <a:p>
                      <a:pPr algn="l"/>
                      <a:r>
                        <a:rPr lang="en-US" sz="1700" dirty="0">
                          <a:latin typeface="Times New Roman" panose="02020603050405020304" pitchFamily="18" charset="0"/>
                          <a:cs typeface="Times New Roman" panose="02020603050405020304" pitchFamily="18" charset="0"/>
                        </a:rPr>
                        <a:t>Best accuracy obtained by the support vector machine algorithm was 68%</a:t>
                      </a:r>
                      <a:endParaRPr lang="en-IN" sz="1700" dirty="0">
                        <a:latin typeface="Times New Roman" panose="02020603050405020304" pitchFamily="18" charset="0"/>
                        <a:cs typeface="Times New Roman" panose="02020603050405020304" pitchFamily="18" charset="0"/>
                      </a:endParaRPr>
                    </a:p>
                  </a:txBody>
                  <a:tcPr/>
                </a:tc>
                <a:tc>
                  <a:txBody>
                    <a:bodyPr/>
                    <a:lstStyle/>
                    <a:p>
                      <a:pPr algn="l"/>
                      <a:r>
                        <a:rPr lang="en-US" sz="1700" dirty="0">
                          <a:latin typeface="Times New Roman" panose="02020603050405020304" pitchFamily="18" charset="0"/>
                          <a:cs typeface="Times New Roman" panose="02020603050405020304" pitchFamily="18" charset="0"/>
                        </a:rPr>
                        <a:t>Further developments in the preprocessing were to be made.</a:t>
                      </a:r>
                      <a:endParaRPr lang="en-IN" sz="17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596" y="621188"/>
            <a:ext cx="10980785" cy="820642"/>
          </a:xfrm>
        </p:spPr>
        <p:txBody>
          <a:bodyPr>
            <a:normAutofit fontScale="90000"/>
          </a:bodyPr>
          <a:lstStyle/>
          <a:p>
            <a:r>
              <a:rPr lang="en-US" b="1" dirty="0">
                <a:solidFill>
                  <a:srgbClr val="FFFF00"/>
                </a:solidFill>
                <a:latin typeface="Times New Roman" panose="02020603050405020304" pitchFamily="18" charset="0"/>
                <a:cs typeface="Times New Roman" panose="02020603050405020304" pitchFamily="18" charset="0"/>
              </a:rPr>
              <a:t>LITERATURE SURVEY</a:t>
            </a:r>
            <a:endParaRPr lang="en-IN" dirty="0">
              <a:solidFill>
                <a:srgbClr val="FFFF00"/>
              </a:solidFill>
              <a:latin typeface="Times New Roman" panose="02020603050405020304" pitchFamily="18" charset="0"/>
              <a:cs typeface="Times New Roman" panose="02020603050405020304" pitchFamily="18" charset="0"/>
            </a:endParaRPr>
          </a:p>
        </p:txBody>
      </p:sp>
      <p:graphicFrame>
        <p:nvGraphicFramePr>
          <p:cNvPr id="4" name="Table 4"/>
          <p:cNvGraphicFramePr>
            <a:graphicFrameLocks noGrp="1"/>
          </p:cNvGraphicFramePr>
          <p:nvPr>
            <p:ph idx="1"/>
            <p:extLst>
              <p:ext uri="{D42A27DB-BD31-4B8C-83A1-F6EECF244321}">
                <p14:modId xmlns:p14="http://schemas.microsoft.com/office/powerpoint/2010/main" val="1673786319"/>
              </p:ext>
            </p:extLst>
          </p:nvPr>
        </p:nvGraphicFramePr>
        <p:xfrm>
          <a:off x="117747" y="1772816"/>
          <a:ext cx="11953329" cy="2301240"/>
        </p:xfrm>
        <a:graphic>
          <a:graphicData uri="http://schemas.openxmlformats.org/drawingml/2006/table">
            <a:tbl>
              <a:tblPr firstRow="1" bandRow="1">
                <a:tableStyleId>{BDBED569-4797-4DF1-A0F4-6AAB3CD982D8}</a:tableStyleId>
              </a:tblPr>
              <a:tblGrid>
                <a:gridCol w="2304256">
                  <a:extLst>
                    <a:ext uri="{9D8B030D-6E8A-4147-A177-3AD203B41FA5}">
                      <a16:colId xmlns:a16="http://schemas.microsoft.com/office/drawing/2014/main" val="20000"/>
                    </a:ext>
                  </a:extLst>
                </a:gridCol>
                <a:gridCol w="1080120">
                  <a:extLst>
                    <a:ext uri="{9D8B030D-6E8A-4147-A177-3AD203B41FA5}">
                      <a16:colId xmlns:a16="http://schemas.microsoft.com/office/drawing/2014/main" val="20001"/>
                    </a:ext>
                  </a:extLst>
                </a:gridCol>
                <a:gridCol w="2016224">
                  <a:extLst>
                    <a:ext uri="{9D8B030D-6E8A-4147-A177-3AD203B41FA5}">
                      <a16:colId xmlns:a16="http://schemas.microsoft.com/office/drawing/2014/main" val="20002"/>
                    </a:ext>
                  </a:extLst>
                </a:gridCol>
                <a:gridCol w="1613929">
                  <a:extLst>
                    <a:ext uri="{9D8B030D-6E8A-4147-A177-3AD203B41FA5}">
                      <a16:colId xmlns:a16="http://schemas.microsoft.com/office/drawing/2014/main" val="20003"/>
                    </a:ext>
                  </a:extLst>
                </a:gridCol>
                <a:gridCol w="2576765">
                  <a:extLst>
                    <a:ext uri="{9D8B030D-6E8A-4147-A177-3AD203B41FA5}">
                      <a16:colId xmlns:a16="http://schemas.microsoft.com/office/drawing/2014/main" val="20004"/>
                    </a:ext>
                  </a:extLst>
                </a:gridCol>
                <a:gridCol w="2362035">
                  <a:extLst>
                    <a:ext uri="{9D8B030D-6E8A-4147-A177-3AD203B41FA5}">
                      <a16:colId xmlns:a16="http://schemas.microsoft.com/office/drawing/2014/main" val="20005"/>
                    </a:ext>
                  </a:extLst>
                </a:gridCol>
              </a:tblGrid>
              <a:tr h="894734">
                <a:tc>
                  <a:txBody>
                    <a:bodyPr/>
                    <a:lstStyle/>
                    <a:p>
                      <a:r>
                        <a:rPr lang="en-US" sz="1800" dirty="0">
                          <a:latin typeface="Times New Roman" panose="02020603050405020304" pitchFamily="18" charset="0"/>
                          <a:cs typeface="Times New Roman" panose="02020603050405020304" pitchFamily="18" charset="0"/>
                        </a:rPr>
                        <a:t>Name of the paper</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Year &amp; month</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Author Name</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Algorithm/</a:t>
                      </a:r>
                    </a:p>
                    <a:p>
                      <a:r>
                        <a:rPr lang="en-US" sz="1800" dirty="0">
                          <a:latin typeface="Times New Roman" panose="02020603050405020304" pitchFamily="18" charset="0"/>
                          <a:cs typeface="Times New Roman" panose="02020603050405020304" pitchFamily="18" charset="0"/>
                        </a:rPr>
                        <a:t>Techniques Used</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Advantages</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Limitations</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1359125">
                <a:tc>
                  <a:txBody>
                    <a:bodyPr/>
                    <a:lstStyle/>
                    <a:p>
                      <a:pPr algn="l"/>
                      <a:r>
                        <a:rPr lang="en-IN" sz="1700" dirty="0">
                          <a:solidFill>
                            <a:schemeClr val="tx1"/>
                          </a:solidFill>
                          <a:latin typeface="Times New Roman" panose="02020603050405020304" pitchFamily="18" charset="0"/>
                          <a:cs typeface="Times New Roman" panose="02020603050405020304" pitchFamily="18" charset="0"/>
                        </a:rPr>
                        <a:t>“</a:t>
                      </a:r>
                      <a:r>
                        <a:rPr lang="en-US" sz="1700" b="0" i="0" dirty="0">
                          <a:solidFill>
                            <a:srgbClr val="231F20"/>
                          </a:solidFill>
                          <a:effectLst/>
                          <a:latin typeface="Times New Roman" panose="02020603050405020304" pitchFamily="18" charset="0"/>
                          <a:cs typeface="Times New Roman" panose="02020603050405020304" pitchFamily="18" charset="0"/>
                        </a:rPr>
                        <a:t>Prediction of Liver Disease using Classification Algorithms</a:t>
                      </a:r>
                      <a:endParaRPr lang="en-IN" sz="1700" dirty="0">
                        <a:latin typeface="Times New Roman" panose="02020603050405020304" pitchFamily="18" charset="0"/>
                        <a:cs typeface="Times New Roman" panose="02020603050405020304" pitchFamily="18" charset="0"/>
                      </a:endParaRPr>
                    </a:p>
                  </a:txBody>
                  <a:tcPr/>
                </a:tc>
                <a:tc>
                  <a:txBody>
                    <a:bodyPr/>
                    <a:lstStyle/>
                    <a:p>
                      <a:pPr algn="l"/>
                      <a:r>
                        <a:rPr lang="en-IN" sz="1700" dirty="0">
                          <a:latin typeface="Times New Roman" panose="02020603050405020304" pitchFamily="18" charset="0"/>
                          <a:cs typeface="Times New Roman" panose="02020603050405020304" pitchFamily="18" charset="0"/>
                        </a:rPr>
                        <a:t>2018, December</a:t>
                      </a:r>
                    </a:p>
                  </a:txBody>
                  <a:tcPr/>
                </a:tc>
                <a:tc>
                  <a:txBody>
                    <a:bodyPr/>
                    <a:lstStyle/>
                    <a:p>
                      <a:pPr algn="l"/>
                      <a:r>
                        <a:rPr lang="en-IN" sz="1700" b="0" i="0" dirty="0">
                          <a:solidFill>
                            <a:srgbClr val="231F20"/>
                          </a:solidFill>
                          <a:effectLst/>
                          <a:latin typeface="Times New Roman" panose="02020603050405020304" pitchFamily="18" charset="0"/>
                          <a:cs typeface="Times New Roman" panose="02020603050405020304" pitchFamily="18" charset="0"/>
                        </a:rPr>
                        <a:t>Thirunavukkarasu K</a:t>
                      </a:r>
                      <a:r>
                        <a:rPr lang="en-IN" sz="1700" dirty="0">
                          <a:solidFill>
                            <a:schemeClr val="tx1"/>
                          </a:solidFill>
                          <a:latin typeface="Times New Roman" panose="02020603050405020304" pitchFamily="18" charset="0"/>
                          <a:cs typeface="Times New Roman" panose="02020603050405020304" pitchFamily="18" charset="0"/>
                        </a:rPr>
                        <a:t>,</a:t>
                      </a:r>
                      <a:r>
                        <a:rPr lang="en-IN" sz="1700" b="0" i="0" dirty="0">
                          <a:solidFill>
                            <a:srgbClr val="231F20"/>
                          </a:solidFill>
                          <a:effectLst/>
                          <a:latin typeface="Times New Roman" panose="02020603050405020304" pitchFamily="18" charset="0"/>
                          <a:cs typeface="Times New Roman" panose="02020603050405020304" pitchFamily="18" charset="0"/>
                        </a:rPr>
                        <a:t> Ajay S. Singh</a:t>
                      </a:r>
                      <a:r>
                        <a:rPr lang="en-IN" sz="1700" dirty="0">
                          <a:solidFill>
                            <a:schemeClr val="tx1"/>
                          </a:solidFill>
                          <a:latin typeface="Times New Roman" panose="02020603050405020304" pitchFamily="18" charset="0"/>
                          <a:cs typeface="Times New Roman" panose="02020603050405020304" pitchFamily="18" charset="0"/>
                        </a:rPr>
                        <a:t>,</a:t>
                      </a:r>
                      <a:r>
                        <a:rPr lang="en-IN" sz="1700" b="0" i="0" dirty="0">
                          <a:solidFill>
                            <a:srgbClr val="231F20"/>
                          </a:solidFill>
                          <a:effectLst/>
                          <a:latin typeface="Times New Roman" panose="02020603050405020304" pitchFamily="18" charset="0"/>
                          <a:cs typeface="Times New Roman" panose="02020603050405020304" pitchFamily="18" charset="0"/>
                        </a:rPr>
                        <a:t> Md Irfan, Abhishek Chowdhury</a:t>
                      </a:r>
                      <a:r>
                        <a:rPr lang="en-IN" sz="1700" dirty="0">
                          <a:solidFill>
                            <a:schemeClr val="tx1"/>
                          </a:solidFill>
                          <a:latin typeface="Times New Roman" panose="02020603050405020304" pitchFamily="18" charset="0"/>
                          <a:cs typeface="Times New Roman" panose="02020603050405020304" pitchFamily="18" charset="0"/>
                        </a:rPr>
                        <a:t> </a:t>
                      </a:r>
                      <a:endParaRPr lang="en-IN" sz="1700" dirty="0">
                        <a:latin typeface="Times New Roman" panose="02020603050405020304" pitchFamily="18" charset="0"/>
                        <a:cs typeface="Times New Roman" panose="02020603050405020304" pitchFamily="18" charset="0"/>
                      </a:endParaRPr>
                    </a:p>
                  </a:txBody>
                  <a:tcPr/>
                </a:tc>
                <a:tc>
                  <a:txBody>
                    <a:bodyPr/>
                    <a:lstStyle/>
                    <a:p>
                      <a:pPr algn="l"/>
                      <a:r>
                        <a:rPr lang="en-US" sz="1700" dirty="0">
                          <a:latin typeface="Times New Roman" panose="02020603050405020304" pitchFamily="18" charset="0"/>
                          <a:cs typeface="Times New Roman" panose="02020603050405020304" pitchFamily="18" charset="0"/>
                        </a:rPr>
                        <a:t>Logistic Regression and K-Nearest Neighbor </a:t>
                      </a:r>
                      <a:endParaRPr lang="en-IN" sz="1700" dirty="0">
                        <a:latin typeface="Times New Roman" panose="02020603050405020304" pitchFamily="18" charset="0"/>
                        <a:cs typeface="Times New Roman" panose="02020603050405020304" pitchFamily="18" charset="0"/>
                      </a:endParaRPr>
                    </a:p>
                  </a:txBody>
                  <a:tcPr/>
                </a:tc>
                <a:tc>
                  <a:txBody>
                    <a:bodyPr/>
                    <a:lstStyle/>
                    <a:p>
                      <a:pPr algn="l"/>
                      <a:r>
                        <a:rPr lang="en-US" sz="1700" dirty="0">
                          <a:latin typeface="Times New Roman" panose="02020603050405020304" pitchFamily="18" charset="0"/>
                          <a:cs typeface="Times New Roman" panose="02020603050405020304" pitchFamily="18" charset="0"/>
                        </a:rPr>
                        <a:t>Logistic Regression and K-Nearest Neighbor have the highest accuracy but logistic regression have the highest sensitivity.</a:t>
                      </a:r>
                      <a:endParaRPr lang="en-IN" sz="1700" dirty="0">
                        <a:latin typeface="Times New Roman" panose="02020603050405020304" pitchFamily="18" charset="0"/>
                        <a:cs typeface="Times New Roman" panose="02020603050405020304" pitchFamily="18" charset="0"/>
                      </a:endParaRPr>
                    </a:p>
                  </a:txBody>
                  <a:tcPr/>
                </a:tc>
                <a:tc>
                  <a:txBody>
                    <a:bodyPr/>
                    <a:lstStyle/>
                    <a:p>
                      <a:pPr algn="l"/>
                      <a:r>
                        <a:rPr lang="en-US" sz="1700" dirty="0">
                          <a:latin typeface="Times New Roman" panose="02020603050405020304" pitchFamily="18" charset="0"/>
                          <a:cs typeface="Times New Roman" panose="02020603050405020304" pitchFamily="18" charset="0"/>
                        </a:rPr>
                        <a:t>Though K-Nearest Neighbor has highest accuracy its sensitivity is less than Logistic Regression.</a:t>
                      </a:r>
                      <a:endParaRPr lang="en-IN" sz="17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160495-artificial-intelligence-template-16x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742</TotalTime>
  <Words>2169</Words>
  <Application>Microsoft Office PowerPoint</Application>
  <PresentationFormat>Custom</PresentationFormat>
  <Paragraphs>193</Paragraphs>
  <Slides>30</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Corbel</vt:lpstr>
      <vt:lpstr>MuseoSans</vt:lpstr>
      <vt:lpstr>Times New Roman</vt:lpstr>
      <vt:lpstr>Wingdings</vt:lpstr>
      <vt:lpstr>160495-artificial-intelligence-template-16x9</vt:lpstr>
      <vt:lpstr>ANTICIPATING HEPATIC DISORDER THROUGH MACHINE LEARNING CLASSIFICATION TECHNIQUES</vt:lpstr>
      <vt:lpstr> Key Insights </vt:lpstr>
      <vt:lpstr>ABSTRACT</vt:lpstr>
      <vt:lpstr>INTRODUCTION</vt:lpstr>
      <vt:lpstr>PowerPoint Presentation</vt:lpstr>
      <vt:lpstr>PowerPoint Presentation</vt:lpstr>
      <vt:lpstr>PROBLEM STATEMENT</vt:lpstr>
      <vt:lpstr>LITERATURE SURVEY</vt:lpstr>
      <vt:lpstr>LITERATURE SURVEY</vt:lpstr>
      <vt:lpstr>PowerPoint Presentation</vt:lpstr>
      <vt:lpstr>PowerPoint Presentation</vt:lpstr>
      <vt:lpstr>MODULES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REVIVAL OF PROPOSAL</vt:lpstr>
      <vt:lpstr>PowerPoint Presentation</vt:lpstr>
      <vt:lpstr>PowerPoint Presentation</vt:lpstr>
      <vt:lpstr>PowerPoint Presentation</vt:lpstr>
      <vt:lpstr>PowerPoint Presentation</vt:lpstr>
      <vt:lpstr>PowerPoint Presentation</vt:lpstr>
      <vt:lpstr>CONCLUSION</vt:lpstr>
      <vt:lpstr>REFERENCES</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LIVER DISEASE PREDICTION USING MACHINE LEARNING CLASSIFICATION TECHNIQUES</dc:title>
  <dc:creator>Jeevan Reddy</dc:creator>
  <cp:lastModifiedBy>Jagadeesh Reddy</cp:lastModifiedBy>
  <cp:revision>376</cp:revision>
  <dcterms:created xsi:type="dcterms:W3CDTF">2023-04-11T06:14:00Z</dcterms:created>
  <dcterms:modified xsi:type="dcterms:W3CDTF">2024-04-23T03:32:02Z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y fmtid="{D5CDD505-2E9C-101B-9397-08002B2CF9AE}" pid="8" name="ICV">
    <vt:lpwstr>478B1A4063434F5F80501E1F525DAA9F_13</vt:lpwstr>
  </property>
  <property fmtid="{D5CDD505-2E9C-101B-9397-08002B2CF9AE}" pid="9" name="KSOProductBuildVer">
    <vt:lpwstr>1033-12.2.0.13266</vt:lpwstr>
  </property>
</Properties>
</file>